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418" r:id="rId5"/>
    <p:sldId id="511" r:id="rId6"/>
    <p:sldId id="513" r:id="rId7"/>
    <p:sldId id="516" r:id="rId8"/>
    <p:sldId id="512" r:id="rId9"/>
    <p:sldId id="517" r:id="rId10"/>
    <p:sldId id="502" r:id="rId11"/>
    <p:sldId id="547" r:id="rId12"/>
    <p:sldId id="549" r:id="rId13"/>
    <p:sldId id="532" r:id="rId14"/>
    <p:sldId id="527" r:id="rId15"/>
    <p:sldId id="518" r:id="rId16"/>
    <p:sldId id="529" r:id="rId17"/>
    <p:sldId id="531" r:id="rId18"/>
    <p:sldId id="540" r:id="rId19"/>
    <p:sldId id="548" r:id="rId20"/>
    <p:sldId id="543" r:id="rId21"/>
    <p:sldId id="544" r:id="rId22"/>
    <p:sldId id="533" r:id="rId23"/>
    <p:sldId id="535" r:id="rId24"/>
    <p:sldId id="537" r:id="rId25"/>
    <p:sldId id="521" r:id="rId26"/>
    <p:sldId id="538" r:id="rId27"/>
    <p:sldId id="522" r:id="rId28"/>
    <p:sldId id="501" r:id="rId29"/>
    <p:sldId id="443" r:id="rId30"/>
  </p:sldIdLst>
  <p:sldSz cx="18288000" cy="10287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DB740F-E3E0-9882-EE97-2EEF4A92CFD7}" name="Jérôme Hardy" initials="JH" userId="S::jerome.hardy_gov.wallonie.be#ext#@fwb365cab.onmicrosoft.com::7cecda72-7a1c-460f-bc88-6296771a9fe2" providerId="AD"/>
  <p188:author id="{95C7F751-12FC-91F3-8053-C9C59E159EB8}" name="DE CARTIER D'YVES Caroline" initials="CD" userId="S::cdecar01@gov.cfwb.be::1b7bd686-bbbf-4835-a009-652e86690ac0" providerId="AD"/>
  <p188:author id="{4F7B348E-C9BD-8B6E-D0DC-CE2D07EFE77E}" name="ERNAELSTEEN Christophe" initials="CE" userId="S::cernae01@gov.cfwb.be::51ab0b21-f3d1-4d73-bef3-5707f87c96b9" providerId="AD"/>
  <p188:author id="{674C6891-84FA-8D5C-26B8-710926374D13}" name="MOYART Johanne" initials="MJ" userId="S::jmoyar01@gov.cfwb.be::0273fbd3-252c-4986-8c2d-9ab2a822b2bd" providerId="AD"/>
  <p188:author id="{42BE75CD-A255-4213-E22A-F72D48EAB4B3}" name="DE BRIEY Laurent" initials="DL" userId="S::ldebri01@gov.cfwb.be::f27678a1-7ba3-4705-a23b-4c0c0afd68d9" providerId="AD"/>
  <p188:author id="{31ECB6E6-7E77-61F2-22D3-39C8AA47799C}" name="ZELLER Thierry" initials="ZT" userId="S::tzelle01@gov.cfwb.be::131bdaa8-a057-4b71-9016-8067709dab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D9E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80726-358F-AB1D-761D-7B739F1647EA}" v="485" dt="2025-10-09T16:23:24.195"/>
    <p1510:client id="{3291D340-AE6B-9447-7E23-DE262A1CC1A0}" v="2" dt="2025-10-09T17:44:19.362"/>
    <p1510:client id="{4F770E76-1D9D-DF8E-2986-C97B74398C52}" v="15" dt="2025-10-09T08:31:12.718"/>
    <p1510:client id="{69C25164-242D-2A25-7D3F-BF6D06B0F848}" v="718" dt="2025-10-09T20:40:09.893"/>
    <p1510:client id="{85F21B76-93C6-2812-729B-913E5A75250B}" v="338" dt="2025-10-09T11:01:42.285"/>
    <p1510:client id="{8BB70375-7D56-489A-AB62-07E9AC37E7E6}" v="106" dt="2025-10-08T13:38:09.414"/>
    <p1510:client id="{91A771CA-476B-5B04-2512-7F4802C87C89}" v="290" dt="2025-10-09T19:36:09.445"/>
    <p1510:client id="{91CFEEB3-A7F4-1FA7-C45F-23077FCF2767}" v="23" dt="2025-10-09T08:27:45.340"/>
    <p1510:client id="{92CCCDA9-D312-2141-A4DB-BD6864F4B285}" v="659" dt="2025-10-09T19:26:49.030"/>
    <p1510:client id="{A63E52F5-55AE-4094-EAD4-B4754F33AF8C}" v="44" dt="2025-10-09T18:33:09.500"/>
    <p1510:client id="{A8292F7C-EB06-EB62-541E-D01443A99569}" v="127" dt="2025-10-10T09:29:19.520"/>
    <p1510:client id="{AB9AEE31-924B-25AC-AC6E-D49926FAC27E}" v="62" dt="2025-10-09T11:15:28.606"/>
    <p1510:client id="{AF3A7B34-B10B-7B2E-C8C8-C7E15FD3DB10}" v="1180" dt="2025-10-09T21:50:34.760"/>
    <p1510:client id="{B7FFED4C-032E-D314-E09D-7C6401471E27}" v="253" dt="2025-10-09T18:13:54.702"/>
    <p1510:client id="{C3B6015B-33BA-6C21-429E-96AB8C133B4C}" v="57" dt="2025-10-10T08:49:05.550"/>
    <p1510:client id="{C82981C0-2DC3-1521-477B-884871D26A55}" v="1" dt="2025-10-10T08:46:14.713"/>
    <p1510:client id="{CAD43F68-573E-583C-1305-D7C86D1FE64A}" v="6" dt="2025-10-09T21:41:50.942"/>
    <p1510:client id="{CFA42043-7E7B-71FD-8452-104EEF840E29}" v="3277" dt="2025-10-09T21:54:36.705"/>
    <p1510:client id="{D87550B7-ACD8-8A41-0F81-99C000C0D168}" v="379" dt="2025-10-09T08:51:53.384"/>
    <p1510:client id="{EC2CA15B-3E07-582C-D158-2C141B3F94E3}" v="450" dt="2025-10-10T09:29:01.974"/>
    <p1510:client id="{EEC67F0D-69F4-A6AD-CF34-D12EAA1FE4C6}" v="668" dt="2025-10-10T09:16:17.779"/>
    <p1510:client id="{F53BC48A-8886-565B-C7E6-B98A64A2E2BB}" v="38" dt="2025-10-09T12:48:49.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A1AD309-DF65-57D3-AAD6-FB3F48BBE79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77E9C92B-72DA-3B8C-1BE1-5D06A0FFA00A}"/>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0CD5335C-8C45-4072-9692-C8ECDE24FFB8}" type="datetimeFigureOut">
              <a:rPr lang="fr-BE" smtClean="0"/>
              <a:t>10-10-25</a:t>
            </a:fld>
            <a:endParaRPr lang="fr-BE"/>
          </a:p>
        </p:txBody>
      </p:sp>
      <p:sp>
        <p:nvSpPr>
          <p:cNvPr id="4" name="Espace réservé du pied de page 3">
            <a:extLst>
              <a:ext uri="{FF2B5EF4-FFF2-40B4-BE49-F238E27FC236}">
                <a16:creationId xmlns:a16="http://schemas.microsoft.com/office/drawing/2014/main" id="{E7E34C3E-1BA4-EACF-4DB4-7C6A7BFE6C07}"/>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D8F65FEB-FFFE-54C5-2F61-B918B999E984}"/>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06EF9081-E9B1-4BC2-A362-EA2588B177C7}" type="slidenum">
              <a:rPr lang="fr-BE" smtClean="0"/>
              <a:t>‹N°›</a:t>
            </a:fld>
            <a:endParaRPr lang="fr-BE"/>
          </a:p>
        </p:txBody>
      </p:sp>
    </p:spTree>
    <p:extLst>
      <p:ext uri="{BB962C8B-B14F-4D97-AF65-F5344CB8AC3E}">
        <p14:creationId xmlns:p14="http://schemas.microsoft.com/office/powerpoint/2010/main" val="33416302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96DFC78-1E20-4FDF-978D-F7F8C27760AD}" type="datetimeFigureOut">
              <a:rPr lang="fr-BE" smtClean="0"/>
              <a:t>10-10-25</a:t>
            </a:fld>
            <a:endParaRPr lang="fr-BE"/>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FFBB31A-9C73-4C8F-9F44-C83153D31356}" type="slidenum">
              <a:rPr lang="fr-BE" smtClean="0"/>
              <a:t>‹N°›</a:t>
            </a:fld>
            <a:endParaRPr lang="fr-BE"/>
          </a:p>
        </p:txBody>
      </p:sp>
    </p:spTree>
    <p:extLst>
      <p:ext uri="{BB962C8B-B14F-4D97-AF65-F5344CB8AC3E}">
        <p14:creationId xmlns:p14="http://schemas.microsoft.com/office/powerpoint/2010/main" val="16954873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555BE-615C-80DE-9CA5-FD676E729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F0B5C-6C50-EA9F-975C-5C8949CC3ECB}"/>
              </a:ext>
            </a:extLst>
          </p:cNvPr>
          <p:cNvSpPr>
            <a:spLocks noGrp="1" noRot="1" noChangeAspect="1"/>
          </p:cNvSpPr>
          <p:nvPr>
            <p:ph type="sldImg"/>
          </p:nvPr>
        </p:nvSpPr>
        <p:spPr>
          <a:xfrm>
            <a:off x="422275" y="1241425"/>
            <a:ext cx="5954713" cy="3351213"/>
          </a:xfrm>
        </p:spPr>
      </p:sp>
      <p:sp>
        <p:nvSpPr>
          <p:cNvPr id="3" name="Notes Placeholder 2">
            <a:extLst>
              <a:ext uri="{FF2B5EF4-FFF2-40B4-BE49-F238E27FC236}">
                <a16:creationId xmlns:a16="http://schemas.microsoft.com/office/drawing/2014/main" id="{1795E1F5-8360-724E-0253-8DE7D5A24EB1}"/>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525D2B6C-9FC3-9BE2-8E85-CC95734003C1}"/>
              </a:ext>
            </a:extLst>
          </p:cNvPr>
          <p:cNvSpPr>
            <a:spLocks noGrp="1"/>
          </p:cNvSpPr>
          <p:nvPr>
            <p:ph type="sldNum" sz="quarter" idx="5"/>
          </p:nvPr>
        </p:nvSpPr>
        <p:spPr/>
        <p:txBody>
          <a:bodyPr/>
          <a:lstStyle/>
          <a:p>
            <a:fld id="{1FFBB31A-9C73-4C8F-9F44-C83153D31356}" type="slidenum">
              <a:rPr lang="fr-BE" smtClean="0"/>
              <a:t>2</a:t>
            </a:fld>
            <a:endParaRPr lang="fr-BE"/>
          </a:p>
        </p:txBody>
      </p:sp>
    </p:spTree>
    <p:extLst>
      <p:ext uri="{BB962C8B-B14F-4D97-AF65-F5344CB8AC3E}">
        <p14:creationId xmlns:p14="http://schemas.microsoft.com/office/powerpoint/2010/main" val="3423831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678D0-BFA9-7574-9AA3-D23144DAE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6C3C7-BE9A-DB22-6F3F-48C0DBC55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92866-662B-8963-F829-7D03379D016C}"/>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F8D1EFF1-58D3-24F5-B2E1-D64BC31AD6AD}"/>
              </a:ext>
            </a:extLst>
          </p:cNvPr>
          <p:cNvSpPr>
            <a:spLocks noGrp="1"/>
          </p:cNvSpPr>
          <p:nvPr>
            <p:ph type="sldNum" sz="quarter" idx="5"/>
          </p:nvPr>
        </p:nvSpPr>
        <p:spPr/>
        <p:txBody>
          <a:bodyPr/>
          <a:lstStyle/>
          <a:p>
            <a:fld id="{1FFBB31A-9C73-4C8F-9F44-C83153D31356}" type="slidenum">
              <a:rPr lang="fr-BE" smtClean="0"/>
              <a:t>11</a:t>
            </a:fld>
            <a:endParaRPr lang="fr-BE"/>
          </a:p>
        </p:txBody>
      </p:sp>
    </p:spTree>
    <p:extLst>
      <p:ext uri="{BB962C8B-B14F-4D97-AF65-F5344CB8AC3E}">
        <p14:creationId xmlns:p14="http://schemas.microsoft.com/office/powerpoint/2010/main" val="386297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B6370-DB69-04D2-5BD8-2C36730B0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716BE-B538-4E98-493F-5C0D5A981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BCB9A-D4F3-9FF9-9C5F-ACD5996AB114}"/>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E95AE626-A708-6098-AC35-3B0F89D4E30B}"/>
              </a:ext>
            </a:extLst>
          </p:cNvPr>
          <p:cNvSpPr>
            <a:spLocks noGrp="1"/>
          </p:cNvSpPr>
          <p:nvPr>
            <p:ph type="sldNum" sz="quarter" idx="5"/>
          </p:nvPr>
        </p:nvSpPr>
        <p:spPr/>
        <p:txBody>
          <a:bodyPr/>
          <a:lstStyle/>
          <a:p>
            <a:fld id="{1FFBB31A-9C73-4C8F-9F44-C83153D31356}" type="slidenum">
              <a:rPr lang="fr-BE" smtClean="0"/>
              <a:t>12</a:t>
            </a:fld>
            <a:endParaRPr lang="fr-BE"/>
          </a:p>
        </p:txBody>
      </p:sp>
    </p:spTree>
    <p:extLst>
      <p:ext uri="{BB962C8B-B14F-4D97-AF65-F5344CB8AC3E}">
        <p14:creationId xmlns:p14="http://schemas.microsoft.com/office/powerpoint/2010/main" val="322041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2FAA4-1338-883A-73D3-A9EAEA947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14E01-7C33-7746-FC0C-7C79CD006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3FB90-57D7-7808-55C4-298A288CF3E9}"/>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3E0883F8-AD64-76E2-F972-03EE1D315030}"/>
              </a:ext>
            </a:extLst>
          </p:cNvPr>
          <p:cNvSpPr>
            <a:spLocks noGrp="1"/>
          </p:cNvSpPr>
          <p:nvPr>
            <p:ph type="sldNum" sz="quarter" idx="5"/>
          </p:nvPr>
        </p:nvSpPr>
        <p:spPr/>
        <p:txBody>
          <a:bodyPr/>
          <a:lstStyle/>
          <a:p>
            <a:fld id="{1FFBB31A-9C73-4C8F-9F44-C83153D31356}" type="slidenum">
              <a:rPr lang="fr-BE" smtClean="0"/>
              <a:t>13</a:t>
            </a:fld>
            <a:endParaRPr lang="fr-BE"/>
          </a:p>
        </p:txBody>
      </p:sp>
    </p:spTree>
    <p:extLst>
      <p:ext uri="{BB962C8B-B14F-4D97-AF65-F5344CB8AC3E}">
        <p14:creationId xmlns:p14="http://schemas.microsoft.com/office/powerpoint/2010/main" val="36109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9405-0595-5F06-9CC6-653483F09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987AA-2CB8-98CA-33B2-83FCC614C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08FA2-4857-A0ED-8842-B5DD994111F1}"/>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1D888AD3-6FF9-F139-748A-7587B95102FC}"/>
              </a:ext>
            </a:extLst>
          </p:cNvPr>
          <p:cNvSpPr>
            <a:spLocks noGrp="1"/>
          </p:cNvSpPr>
          <p:nvPr>
            <p:ph type="sldNum" sz="quarter" idx="5"/>
          </p:nvPr>
        </p:nvSpPr>
        <p:spPr/>
        <p:txBody>
          <a:bodyPr/>
          <a:lstStyle/>
          <a:p>
            <a:fld id="{1FFBB31A-9C73-4C8F-9F44-C83153D31356}" type="slidenum">
              <a:rPr lang="fr-BE" smtClean="0"/>
              <a:t>14</a:t>
            </a:fld>
            <a:endParaRPr lang="fr-BE"/>
          </a:p>
        </p:txBody>
      </p:sp>
    </p:spTree>
    <p:extLst>
      <p:ext uri="{BB962C8B-B14F-4D97-AF65-F5344CB8AC3E}">
        <p14:creationId xmlns:p14="http://schemas.microsoft.com/office/powerpoint/2010/main" val="32614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E148A-7C8B-27C3-F6F0-CA9406B85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59274-DD6C-DC40-3B28-5BFE7B005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F1B5F-A3E5-986B-6D81-708EB213CF5E}"/>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16F7E373-DDF4-7420-0B5D-8D2BE8097670}"/>
              </a:ext>
            </a:extLst>
          </p:cNvPr>
          <p:cNvSpPr>
            <a:spLocks noGrp="1"/>
          </p:cNvSpPr>
          <p:nvPr>
            <p:ph type="sldNum" sz="quarter" idx="5"/>
          </p:nvPr>
        </p:nvSpPr>
        <p:spPr/>
        <p:txBody>
          <a:bodyPr/>
          <a:lstStyle/>
          <a:p>
            <a:fld id="{1FFBB31A-9C73-4C8F-9F44-C83153D31356}" type="slidenum">
              <a:rPr lang="fr-BE" smtClean="0"/>
              <a:t>15</a:t>
            </a:fld>
            <a:endParaRPr lang="fr-BE"/>
          </a:p>
        </p:txBody>
      </p:sp>
    </p:spTree>
    <p:extLst>
      <p:ext uri="{BB962C8B-B14F-4D97-AF65-F5344CB8AC3E}">
        <p14:creationId xmlns:p14="http://schemas.microsoft.com/office/powerpoint/2010/main" val="410931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91225-4F7B-8B31-51D0-34515A4B6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AA61E-AC18-3210-20AE-1056F2C16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53072-9BC9-A511-6557-3B92EBF0D209}"/>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72403588-849C-D612-A418-A363C6D2D81F}"/>
              </a:ext>
            </a:extLst>
          </p:cNvPr>
          <p:cNvSpPr>
            <a:spLocks noGrp="1"/>
          </p:cNvSpPr>
          <p:nvPr>
            <p:ph type="sldNum" sz="quarter" idx="5"/>
          </p:nvPr>
        </p:nvSpPr>
        <p:spPr/>
        <p:txBody>
          <a:bodyPr/>
          <a:lstStyle/>
          <a:p>
            <a:fld id="{1FFBB31A-9C73-4C8F-9F44-C83153D31356}" type="slidenum">
              <a:rPr lang="fr-BE" smtClean="0"/>
              <a:t>16</a:t>
            </a:fld>
            <a:endParaRPr lang="fr-BE"/>
          </a:p>
        </p:txBody>
      </p:sp>
    </p:spTree>
    <p:extLst>
      <p:ext uri="{BB962C8B-B14F-4D97-AF65-F5344CB8AC3E}">
        <p14:creationId xmlns:p14="http://schemas.microsoft.com/office/powerpoint/2010/main" val="92702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84F10-6051-68B4-572F-6C9A12180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7C92F-FE0D-9909-48B6-783FDEF22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B6AE4-DB96-9E85-8ED6-CB8CBFB76742}"/>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8C08BF00-4D8F-83F1-2FE1-ABFCD992CCD8}"/>
              </a:ext>
            </a:extLst>
          </p:cNvPr>
          <p:cNvSpPr>
            <a:spLocks noGrp="1"/>
          </p:cNvSpPr>
          <p:nvPr>
            <p:ph type="sldNum" sz="quarter" idx="5"/>
          </p:nvPr>
        </p:nvSpPr>
        <p:spPr/>
        <p:txBody>
          <a:bodyPr/>
          <a:lstStyle/>
          <a:p>
            <a:fld id="{1FFBB31A-9C73-4C8F-9F44-C83153D31356}" type="slidenum">
              <a:rPr lang="fr-BE" smtClean="0"/>
              <a:t>17</a:t>
            </a:fld>
            <a:endParaRPr lang="fr-BE"/>
          </a:p>
        </p:txBody>
      </p:sp>
    </p:spTree>
    <p:extLst>
      <p:ext uri="{BB962C8B-B14F-4D97-AF65-F5344CB8AC3E}">
        <p14:creationId xmlns:p14="http://schemas.microsoft.com/office/powerpoint/2010/main" val="59058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6A556-735A-2399-51AA-05F11526E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98798-7812-6D64-C19D-9428B829E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49D2F9-BB5C-D178-F21B-5CAE942E2ADC}"/>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6253E57D-4108-A21E-4941-8BEE97D6F9D6}"/>
              </a:ext>
            </a:extLst>
          </p:cNvPr>
          <p:cNvSpPr>
            <a:spLocks noGrp="1"/>
          </p:cNvSpPr>
          <p:nvPr>
            <p:ph type="sldNum" sz="quarter" idx="5"/>
          </p:nvPr>
        </p:nvSpPr>
        <p:spPr/>
        <p:txBody>
          <a:bodyPr/>
          <a:lstStyle/>
          <a:p>
            <a:fld id="{1FFBB31A-9C73-4C8F-9F44-C83153D31356}" type="slidenum">
              <a:rPr lang="fr-BE" smtClean="0"/>
              <a:t>18</a:t>
            </a:fld>
            <a:endParaRPr lang="fr-BE"/>
          </a:p>
        </p:txBody>
      </p:sp>
    </p:spTree>
    <p:extLst>
      <p:ext uri="{BB962C8B-B14F-4D97-AF65-F5344CB8AC3E}">
        <p14:creationId xmlns:p14="http://schemas.microsoft.com/office/powerpoint/2010/main" val="423044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2A8DB-05AB-8AEE-0032-101C2C280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131C5-DE32-5CEE-BFB7-6E0055758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33330-61AB-54A0-D81C-C60A60C6E68F}"/>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74826180-19E8-7C5B-2490-B1A8027A60ED}"/>
              </a:ext>
            </a:extLst>
          </p:cNvPr>
          <p:cNvSpPr>
            <a:spLocks noGrp="1"/>
          </p:cNvSpPr>
          <p:nvPr>
            <p:ph type="sldNum" sz="quarter" idx="5"/>
          </p:nvPr>
        </p:nvSpPr>
        <p:spPr/>
        <p:txBody>
          <a:bodyPr/>
          <a:lstStyle/>
          <a:p>
            <a:fld id="{1FFBB31A-9C73-4C8F-9F44-C83153D31356}" type="slidenum">
              <a:rPr lang="fr-BE" smtClean="0"/>
              <a:t>19</a:t>
            </a:fld>
            <a:endParaRPr lang="fr-BE"/>
          </a:p>
        </p:txBody>
      </p:sp>
    </p:spTree>
    <p:extLst>
      <p:ext uri="{BB962C8B-B14F-4D97-AF65-F5344CB8AC3E}">
        <p14:creationId xmlns:p14="http://schemas.microsoft.com/office/powerpoint/2010/main" val="402867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B8386-3495-DAD2-8AEE-C779FDD3D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D3C14-D494-FCFD-4B80-42126188E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5C041-176F-93DA-C7AC-B79E99D8B564}"/>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793C3212-33D5-0FAF-3402-998E038966AF}"/>
              </a:ext>
            </a:extLst>
          </p:cNvPr>
          <p:cNvSpPr>
            <a:spLocks noGrp="1"/>
          </p:cNvSpPr>
          <p:nvPr>
            <p:ph type="sldNum" sz="quarter" idx="5"/>
          </p:nvPr>
        </p:nvSpPr>
        <p:spPr/>
        <p:txBody>
          <a:bodyPr/>
          <a:lstStyle/>
          <a:p>
            <a:fld id="{1FFBB31A-9C73-4C8F-9F44-C83153D31356}" type="slidenum">
              <a:rPr lang="fr-BE" smtClean="0"/>
              <a:t>20</a:t>
            </a:fld>
            <a:endParaRPr lang="fr-BE"/>
          </a:p>
        </p:txBody>
      </p:sp>
    </p:spTree>
    <p:extLst>
      <p:ext uri="{BB962C8B-B14F-4D97-AF65-F5344CB8AC3E}">
        <p14:creationId xmlns:p14="http://schemas.microsoft.com/office/powerpoint/2010/main" val="332822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0A1D-C4F9-5E70-7FB2-8BB7B59C9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820E6-AC85-5125-1C45-666BB160B6F7}"/>
              </a:ext>
            </a:extLst>
          </p:cNvPr>
          <p:cNvSpPr>
            <a:spLocks noGrp="1" noRot="1" noChangeAspect="1"/>
          </p:cNvSpPr>
          <p:nvPr>
            <p:ph type="sldImg"/>
          </p:nvPr>
        </p:nvSpPr>
        <p:spPr>
          <a:xfrm>
            <a:off x="422275" y="1241425"/>
            <a:ext cx="5954713" cy="3351213"/>
          </a:xfrm>
        </p:spPr>
      </p:sp>
      <p:sp>
        <p:nvSpPr>
          <p:cNvPr id="3" name="Notes Placeholder 2">
            <a:extLst>
              <a:ext uri="{FF2B5EF4-FFF2-40B4-BE49-F238E27FC236}">
                <a16:creationId xmlns:a16="http://schemas.microsoft.com/office/drawing/2014/main" id="{C3A2572F-C981-914F-3AC7-46072648D4B1}"/>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292663E9-E75F-C76A-660A-11377326E30D}"/>
              </a:ext>
            </a:extLst>
          </p:cNvPr>
          <p:cNvSpPr>
            <a:spLocks noGrp="1"/>
          </p:cNvSpPr>
          <p:nvPr>
            <p:ph type="sldNum" sz="quarter" idx="5"/>
          </p:nvPr>
        </p:nvSpPr>
        <p:spPr/>
        <p:txBody>
          <a:bodyPr/>
          <a:lstStyle/>
          <a:p>
            <a:fld id="{1FFBB31A-9C73-4C8F-9F44-C83153D31356}" type="slidenum">
              <a:rPr lang="fr-BE" smtClean="0"/>
              <a:t>3</a:t>
            </a:fld>
            <a:endParaRPr lang="fr-BE"/>
          </a:p>
        </p:txBody>
      </p:sp>
    </p:spTree>
    <p:extLst>
      <p:ext uri="{BB962C8B-B14F-4D97-AF65-F5344CB8AC3E}">
        <p14:creationId xmlns:p14="http://schemas.microsoft.com/office/powerpoint/2010/main" val="161672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B4958-1669-A1B2-F8D5-F13435106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08B9C-E3DB-69EA-E00B-F9920BB66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35B74-1AFA-F78C-B918-9832A74862C4}"/>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912744BD-81C0-1793-0E53-5F4E04765F92}"/>
              </a:ext>
            </a:extLst>
          </p:cNvPr>
          <p:cNvSpPr>
            <a:spLocks noGrp="1"/>
          </p:cNvSpPr>
          <p:nvPr>
            <p:ph type="sldNum" sz="quarter" idx="5"/>
          </p:nvPr>
        </p:nvSpPr>
        <p:spPr/>
        <p:txBody>
          <a:bodyPr/>
          <a:lstStyle/>
          <a:p>
            <a:fld id="{1FFBB31A-9C73-4C8F-9F44-C83153D31356}" type="slidenum">
              <a:rPr lang="fr-BE" smtClean="0"/>
              <a:t>21</a:t>
            </a:fld>
            <a:endParaRPr lang="fr-BE"/>
          </a:p>
        </p:txBody>
      </p:sp>
    </p:spTree>
    <p:extLst>
      <p:ext uri="{BB962C8B-B14F-4D97-AF65-F5344CB8AC3E}">
        <p14:creationId xmlns:p14="http://schemas.microsoft.com/office/powerpoint/2010/main" val="1878990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297C-FCBE-5D73-549A-EC46DFEE8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EDDEE-3BDC-7C82-8E59-D1064F07A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7F597-8EF3-CE9A-62BD-804122A8527E}"/>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80494E76-595B-5BBC-8484-335D7905FB57}"/>
              </a:ext>
            </a:extLst>
          </p:cNvPr>
          <p:cNvSpPr>
            <a:spLocks noGrp="1"/>
          </p:cNvSpPr>
          <p:nvPr>
            <p:ph type="sldNum" sz="quarter" idx="5"/>
          </p:nvPr>
        </p:nvSpPr>
        <p:spPr/>
        <p:txBody>
          <a:bodyPr/>
          <a:lstStyle/>
          <a:p>
            <a:fld id="{1FFBB31A-9C73-4C8F-9F44-C83153D31356}" type="slidenum">
              <a:rPr lang="fr-BE" smtClean="0"/>
              <a:t>22</a:t>
            </a:fld>
            <a:endParaRPr lang="fr-BE"/>
          </a:p>
        </p:txBody>
      </p:sp>
    </p:spTree>
    <p:extLst>
      <p:ext uri="{BB962C8B-B14F-4D97-AF65-F5344CB8AC3E}">
        <p14:creationId xmlns:p14="http://schemas.microsoft.com/office/powerpoint/2010/main" val="3359392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DDC66-AE40-60D0-5E7B-7CF28DACB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B963B-50F8-65AD-3976-62C034290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3B3F7-7AA1-6BB0-B32B-100BBB4457B7}"/>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31AD2EDC-9CB8-2A34-E2C7-0973D9D8BDA1}"/>
              </a:ext>
            </a:extLst>
          </p:cNvPr>
          <p:cNvSpPr>
            <a:spLocks noGrp="1"/>
          </p:cNvSpPr>
          <p:nvPr>
            <p:ph type="sldNum" sz="quarter" idx="5"/>
          </p:nvPr>
        </p:nvSpPr>
        <p:spPr/>
        <p:txBody>
          <a:bodyPr/>
          <a:lstStyle/>
          <a:p>
            <a:fld id="{1FFBB31A-9C73-4C8F-9F44-C83153D31356}" type="slidenum">
              <a:rPr lang="fr-BE" smtClean="0"/>
              <a:t>23</a:t>
            </a:fld>
            <a:endParaRPr lang="fr-BE"/>
          </a:p>
        </p:txBody>
      </p:sp>
    </p:spTree>
    <p:extLst>
      <p:ext uri="{BB962C8B-B14F-4D97-AF65-F5344CB8AC3E}">
        <p14:creationId xmlns:p14="http://schemas.microsoft.com/office/powerpoint/2010/main" val="4235091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636BB-D028-C20A-CD82-05373AA28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7530B-7EF2-EAAB-97D4-BFFB18CD5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2DA42-44F3-2C38-6F39-AC61F5B5DAB9}"/>
              </a:ext>
            </a:extLst>
          </p:cNvPr>
          <p:cNvSpPr>
            <a:spLocks noGrp="1"/>
          </p:cNvSpPr>
          <p:nvPr>
            <p:ph type="body" idx="1"/>
          </p:nvPr>
        </p:nvSpPr>
        <p:spPr/>
        <p:txBody>
          <a:bodyPr/>
          <a:lstStyle/>
          <a:p>
            <a:pPr marL="171450" indent="-171450">
              <a:buFont typeface="Arial"/>
              <a:buChar char="•"/>
            </a:pPr>
            <a:r>
              <a:rPr lang="fr-BE" b="1"/>
              <a:t>Résumé de la mesure :</a:t>
            </a:r>
            <a:r>
              <a:rPr lang="fr-BE"/>
              <a:t> Réduction de 100.000 euros de l’enveloppe globale (477.450 euros) dédiée à </a:t>
            </a:r>
            <a:r>
              <a:rPr lang="fr"/>
              <a:t>l’appel à projets biannuel des Services d’Actions en Milieu Ouvert (AMO), organisée tous les deux ans dans le cadre du décret « Promotion de la citoyenneté et de l’interculturalité ». Les projets </a:t>
            </a:r>
            <a:r>
              <a:rPr lang="fr" err="1"/>
              <a:t>sélectionnés</a:t>
            </a:r>
            <a:r>
              <a:rPr lang="fr"/>
              <a:t> </a:t>
            </a:r>
            <a:r>
              <a:rPr lang="fr" err="1"/>
              <a:t>bénéficient</a:t>
            </a:r>
            <a:r>
              <a:rPr lang="fr"/>
              <a:t> d’une subvention comprise entre 5.000 € et 45.000 €. Vu le caractère biannuel et les projets en cours (programme 2025-2026), l’économie débutera à partir de 2027.</a:t>
            </a:r>
            <a:endParaRPr lang="fr-FR"/>
          </a:p>
          <a:p>
            <a:endParaRPr lang="fr-BE"/>
          </a:p>
          <a:p>
            <a:r>
              <a:rPr lang="fr-BE"/>
              <a:t>Input pour slide "positif" : </a:t>
            </a:r>
          </a:p>
          <a:p>
            <a:pPr algn="just"/>
            <a:r>
              <a:rPr lang="fr" b="1"/>
              <a:t>Préservation des politiques essentielles pour les droits des femmes,  de l’égalité, et de la protection de toutes et tous.</a:t>
            </a:r>
            <a:endParaRPr lang="fr-BE"/>
          </a:p>
          <a:p>
            <a:pPr marL="171450" indent="-171450">
              <a:buFont typeface="Arial"/>
              <a:buChar char="•"/>
            </a:pPr>
            <a:r>
              <a:rPr lang="fr" b="1"/>
              <a:t>Financement de 10 collectifs</a:t>
            </a:r>
            <a:endParaRPr lang="fr-BE"/>
          </a:p>
          <a:p>
            <a:pPr marL="171450" indent="-171450">
              <a:buFont typeface="Arial"/>
              <a:buChar char="•"/>
            </a:pPr>
            <a:r>
              <a:rPr lang="fr"/>
              <a:t>Garantie de </a:t>
            </a:r>
            <a:r>
              <a:rPr lang="fr" b="1"/>
              <a:t>l’extension des Divico</a:t>
            </a:r>
            <a:r>
              <a:rPr lang="fr"/>
              <a:t> sur l’ensemble du territoire</a:t>
            </a:r>
            <a:endParaRPr lang="fr-BE"/>
          </a:p>
          <a:p>
            <a:pPr marL="171450" indent="-171450">
              <a:buFont typeface="Arial"/>
              <a:buChar char="•"/>
            </a:pPr>
            <a:r>
              <a:rPr lang="fr" b="1"/>
              <a:t>Augmentation de la dotation au Plan Sacha</a:t>
            </a:r>
            <a:r>
              <a:rPr lang="fr"/>
              <a:t> </a:t>
            </a:r>
            <a:endParaRPr lang="fr-BE"/>
          </a:p>
          <a:p>
            <a:pPr marL="171450" indent="-171450">
              <a:buFont typeface="Arial"/>
              <a:buChar char="•"/>
            </a:pPr>
            <a:r>
              <a:rPr lang="fr" b="1"/>
              <a:t>Soutien</a:t>
            </a:r>
            <a:r>
              <a:rPr lang="fr"/>
              <a:t> aux initiatives de lutte contre les discriminations </a:t>
            </a:r>
            <a:endParaRPr lang="fr-BE"/>
          </a:p>
          <a:p>
            <a:pPr marL="171450" indent="-171450">
              <a:buFont typeface="Arial"/>
              <a:buChar char="•"/>
            </a:pPr>
            <a:r>
              <a:rPr lang="fr" b="1"/>
              <a:t>Continuité des politiques de lutte contre la pauvreté</a:t>
            </a:r>
            <a:endParaRPr lang="fr-BE"/>
          </a:p>
          <a:p>
            <a:endParaRPr lang="fr-BE"/>
          </a:p>
        </p:txBody>
      </p:sp>
      <p:sp>
        <p:nvSpPr>
          <p:cNvPr id="4" name="Slide Number Placeholder 3">
            <a:extLst>
              <a:ext uri="{FF2B5EF4-FFF2-40B4-BE49-F238E27FC236}">
                <a16:creationId xmlns:a16="http://schemas.microsoft.com/office/drawing/2014/main" id="{7D4FFF7E-50B6-6000-F87A-6DC1A39E442D}"/>
              </a:ext>
            </a:extLst>
          </p:cNvPr>
          <p:cNvSpPr>
            <a:spLocks noGrp="1"/>
          </p:cNvSpPr>
          <p:nvPr>
            <p:ph type="sldNum" sz="quarter" idx="5"/>
          </p:nvPr>
        </p:nvSpPr>
        <p:spPr/>
        <p:txBody>
          <a:bodyPr/>
          <a:lstStyle/>
          <a:p>
            <a:fld id="{1FFBB31A-9C73-4C8F-9F44-C83153D31356}" type="slidenum">
              <a:rPr lang="fr-BE" smtClean="0"/>
              <a:t>24</a:t>
            </a:fld>
            <a:endParaRPr lang="fr-BE"/>
          </a:p>
        </p:txBody>
      </p:sp>
    </p:spTree>
    <p:extLst>
      <p:ext uri="{BB962C8B-B14F-4D97-AF65-F5344CB8AC3E}">
        <p14:creationId xmlns:p14="http://schemas.microsoft.com/office/powerpoint/2010/main" val="140145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C7636-19E7-3F29-2E03-72AB55F4B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F2128-C959-C210-7B9A-AEDDF3F76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02FAD-D294-773E-118B-83F5026A290C}"/>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9A70477D-4773-6E36-6365-991569970FC8}"/>
              </a:ext>
            </a:extLst>
          </p:cNvPr>
          <p:cNvSpPr>
            <a:spLocks noGrp="1"/>
          </p:cNvSpPr>
          <p:nvPr>
            <p:ph type="sldNum" sz="quarter" idx="5"/>
          </p:nvPr>
        </p:nvSpPr>
        <p:spPr/>
        <p:txBody>
          <a:bodyPr/>
          <a:lstStyle/>
          <a:p>
            <a:fld id="{1FFBB31A-9C73-4C8F-9F44-C83153D31356}" type="slidenum">
              <a:rPr lang="fr-BE" smtClean="0"/>
              <a:t>25</a:t>
            </a:fld>
            <a:endParaRPr lang="fr-BE"/>
          </a:p>
        </p:txBody>
      </p:sp>
    </p:spTree>
    <p:extLst>
      <p:ext uri="{BB962C8B-B14F-4D97-AF65-F5344CB8AC3E}">
        <p14:creationId xmlns:p14="http://schemas.microsoft.com/office/powerpoint/2010/main" val="254023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A95C8-9E7F-7F13-017D-442AEE853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4DFD6-AB77-E2A6-D436-796E137A63A3}"/>
              </a:ext>
            </a:extLst>
          </p:cNvPr>
          <p:cNvSpPr>
            <a:spLocks noGrp="1" noRot="1" noChangeAspect="1"/>
          </p:cNvSpPr>
          <p:nvPr>
            <p:ph type="sldImg"/>
          </p:nvPr>
        </p:nvSpPr>
        <p:spPr>
          <a:xfrm>
            <a:off x="422275" y="1241425"/>
            <a:ext cx="5954713" cy="3351213"/>
          </a:xfrm>
        </p:spPr>
      </p:sp>
      <p:sp>
        <p:nvSpPr>
          <p:cNvPr id="3" name="Notes Placeholder 2">
            <a:extLst>
              <a:ext uri="{FF2B5EF4-FFF2-40B4-BE49-F238E27FC236}">
                <a16:creationId xmlns:a16="http://schemas.microsoft.com/office/drawing/2014/main" id="{0D09D6E2-4A43-CACA-9325-4E10BDAAFEB2}"/>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9515D13F-012C-FBE5-E89B-E4F46CC6639E}"/>
              </a:ext>
            </a:extLst>
          </p:cNvPr>
          <p:cNvSpPr>
            <a:spLocks noGrp="1"/>
          </p:cNvSpPr>
          <p:nvPr>
            <p:ph type="sldNum" sz="quarter" idx="5"/>
          </p:nvPr>
        </p:nvSpPr>
        <p:spPr/>
        <p:txBody>
          <a:bodyPr/>
          <a:lstStyle/>
          <a:p>
            <a:fld id="{1FFBB31A-9C73-4C8F-9F44-C83153D31356}" type="slidenum">
              <a:rPr lang="fr-BE" smtClean="0"/>
              <a:t>4</a:t>
            </a:fld>
            <a:endParaRPr lang="fr-BE"/>
          </a:p>
        </p:txBody>
      </p:sp>
    </p:spTree>
    <p:extLst>
      <p:ext uri="{BB962C8B-B14F-4D97-AF65-F5344CB8AC3E}">
        <p14:creationId xmlns:p14="http://schemas.microsoft.com/office/powerpoint/2010/main" val="273754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020A3-C0C0-90E0-7EC0-5E1A47D3F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478B5-D67D-C860-C17A-612F4195B7F4}"/>
              </a:ext>
            </a:extLst>
          </p:cNvPr>
          <p:cNvSpPr>
            <a:spLocks noGrp="1" noRot="1" noChangeAspect="1"/>
          </p:cNvSpPr>
          <p:nvPr>
            <p:ph type="sldImg"/>
          </p:nvPr>
        </p:nvSpPr>
        <p:spPr>
          <a:xfrm>
            <a:off x="422275" y="1241425"/>
            <a:ext cx="5954713" cy="3351213"/>
          </a:xfrm>
        </p:spPr>
      </p:sp>
      <p:sp>
        <p:nvSpPr>
          <p:cNvPr id="3" name="Notes Placeholder 2">
            <a:extLst>
              <a:ext uri="{FF2B5EF4-FFF2-40B4-BE49-F238E27FC236}">
                <a16:creationId xmlns:a16="http://schemas.microsoft.com/office/drawing/2014/main" id="{F9DF03DD-EAE3-F565-E06E-E2BDBA0EC228}"/>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0EE4BAE1-8AA2-D9F1-FD94-27D2571549A8}"/>
              </a:ext>
            </a:extLst>
          </p:cNvPr>
          <p:cNvSpPr>
            <a:spLocks noGrp="1"/>
          </p:cNvSpPr>
          <p:nvPr>
            <p:ph type="sldNum" sz="quarter" idx="5"/>
          </p:nvPr>
        </p:nvSpPr>
        <p:spPr/>
        <p:txBody>
          <a:bodyPr/>
          <a:lstStyle/>
          <a:p>
            <a:fld id="{1FFBB31A-9C73-4C8F-9F44-C83153D31356}" type="slidenum">
              <a:rPr lang="fr-BE" smtClean="0"/>
              <a:t>5</a:t>
            </a:fld>
            <a:endParaRPr lang="fr-BE"/>
          </a:p>
        </p:txBody>
      </p:sp>
    </p:spTree>
    <p:extLst>
      <p:ext uri="{BB962C8B-B14F-4D97-AF65-F5344CB8AC3E}">
        <p14:creationId xmlns:p14="http://schemas.microsoft.com/office/powerpoint/2010/main" val="230638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64F7A-2430-F281-7A7B-D0EDF51DC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48992-123F-1D66-900E-FCC2D7AF6429}"/>
              </a:ext>
            </a:extLst>
          </p:cNvPr>
          <p:cNvSpPr>
            <a:spLocks noGrp="1" noRot="1" noChangeAspect="1"/>
          </p:cNvSpPr>
          <p:nvPr>
            <p:ph type="sldImg"/>
          </p:nvPr>
        </p:nvSpPr>
        <p:spPr>
          <a:xfrm>
            <a:off x="422275" y="1241425"/>
            <a:ext cx="5954713" cy="3351213"/>
          </a:xfrm>
        </p:spPr>
      </p:sp>
      <p:sp>
        <p:nvSpPr>
          <p:cNvPr id="3" name="Notes Placeholder 2">
            <a:extLst>
              <a:ext uri="{FF2B5EF4-FFF2-40B4-BE49-F238E27FC236}">
                <a16:creationId xmlns:a16="http://schemas.microsoft.com/office/drawing/2014/main" id="{338FD578-388A-E84A-4422-21CA8289FC6C}"/>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DF6D3802-F073-5EE4-6F1D-DE0F9AC27A64}"/>
              </a:ext>
            </a:extLst>
          </p:cNvPr>
          <p:cNvSpPr>
            <a:spLocks noGrp="1"/>
          </p:cNvSpPr>
          <p:nvPr>
            <p:ph type="sldNum" sz="quarter" idx="5"/>
          </p:nvPr>
        </p:nvSpPr>
        <p:spPr/>
        <p:txBody>
          <a:bodyPr/>
          <a:lstStyle/>
          <a:p>
            <a:fld id="{1FFBB31A-9C73-4C8F-9F44-C83153D31356}" type="slidenum">
              <a:rPr lang="fr-BE" smtClean="0"/>
              <a:t>6</a:t>
            </a:fld>
            <a:endParaRPr lang="fr-BE"/>
          </a:p>
        </p:txBody>
      </p:sp>
    </p:spTree>
    <p:extLst>
      <p:ext uri="{BB962C8B-B14F-4D97-AF65-F5344CB8AC3E}">
        <p14:creationId xmlns:p14="http://schemas.microsoft.com/office/powerpoint/2010/main" val="363180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6F5B-7B43-C2EA-D20E-7F2AA304F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26570-86AB-7178-FCD2-8E3626A8D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0B3CD-C050-DB5F-227F-4E6B44CE6819}"/>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54C8C6A7-93F8-FE3F-B2DA-45D8317965EE}"/>
              </a:ext>
            </a:extLst>
          </p:cNvPr>
          <p:cNvSpPr>
            <a:spLocks noGrp="1"/>
          </p:cNvSpPr>
          <p:nvPr>
            <p:ph type="sldNum" sz="quarter" idx="5"/>
          </p:nvPr>
        </p:nvSpPr>
        <p:spPr/>
        <p:txBody>
          <a:bodyPr/>
          <a:lstStyle/>
          <a:p>
            <a:fld id="{1FFBB31A-9C73-4C8F-9F44-C83153D31356}" type="slidenum">
              <a:rPr lang="fr-BE" smtClean="0"/>
              <a:t>7</a:t>
            </a:fld>
            <a:endParaRPr lang="fr-BE"/>
          </a:p>
        </p:txBody>
      </p:sp>
    </p:spTree>
    <p:extLst>
      <p:ext uri="{BB962C8B-B14F-4D97-AF65-F5344CB8AC3E}">
        <p14:creationId xmlns:p14="http://schemas.microsoft.com/office/powerpoint/2010/main" val="220157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5678-0E40-65BD-A68E-57BD2323E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2C86B-4985-2977-E096-369DC24C8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FCA84-37D0-8F08-422C-1E0C86F51A3B}"/>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DA1C25C0-044F-0EC8-AE1A-FC63780A1B48}"/>
              </a:ext>
            </a:extLst>
          </p:cNvPr>
          <p:cNvSpPr>
            <a:spLocks noGrp="1"/>
          </p:cNvSpPr>
          <p:nvPr>
            <p:ph type="sldNum" sz="quarter" idx="5"/>
          </p:nvPr>
        </p:nvSpPr>
        <p:spPr/>
        <p:txBody>
          <a:bodyPr/>
          <a:lstStyle/>
          <a:p>
            <a:fld id="{1FFBB31A-9C73-4C8F-9F44-C83153D31356}" type="slidenum">
              <a:rPr lang="fr-BE" smtClean="0"/>
              <a:t>8</a:t>
            </a:fld>
            <a:endParaRPr lang="fr-BE"/>
          </a:p>
        </p:txBody>
      </p:sp>
    </p:spTree>
    <p:extLst>
      <p:ext uri="{BB962C8B-B14F-4D97-AF65-F5344CB8AC3E}">
        <p14:creationId xmlns:p14="http://schemas.microsoft.com/office/powerpoint/2010/main" val="114470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3B746-765A-70E8-941D-E1AFC6D57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F329A-53D4-5107-6E9B-8E2AE00FD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3065B-E246-34BA-1E37-D798288ED559}"/>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07BDD2C4-BE0C-119B-AA84-F453BEF81C97}"/>
              </a:ext>
            </a:extLst>
          </p:cNvPr>
          <p:cNvSpPr>
            <a:spLocks noGrp="1"/>
          </p:cNvSpPr>
          <p:nvPr>
            <p:ph type="sldNum" sz="quarter" idx="5"/>
          </p:nvPr>
        </p:nvSpPr>
        <p:spPr/>
        <p:txBody>
          <a:bodyPr/>
          <a:lstStyle/>
          <a:p>
            <a:fld id="{1FFBB31A-9C73-4C8F-9F44-C83153D31356}" type="slidenum">
              <a:rPr lang="fr-BE" smtClean="0"/>
              <a:t>9</a:t>
            </a:fld>
            <a:endParaRPr lang="fr-BE"/>
          </a:p>
        </p:txBody>
      </p:sp>
    </p:spTree>
    <p:extLst>
      <p:ext uri="{BB962C8B-B14F-4D97-AF65-F5344CB8AC3E}">
        <p14:creationId xmlns:p14="http://schemas.microsoft.com/office/powerpoint/2010/main" val="198368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5F7B-E2FA-DA70-049D-24FCDB7BB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C8AA9-5294-6908-EE24-47644E873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EAF84-C5E7-C3A0-DF3F-C420FD048C6F}"/>
              </a:ext>
            </a:extLst>
          </p:cNvPr>
          <p:cNvSpPr>
            <a:spLocks noGrp="1"/>
          </p:cNvSpPr>
          <p:nvPr>
            <p:ph type="body" idx="1"/>
          </p:nvPr>
        </p:nvSpPr>
        <p:spPr/>
        <p:txBody>
          <a:bodyPr/>
          <a:lstStyle/>
          <a:p>
            <a:endParaRPr lang="fr-BE"/>
          </a:p>
        </p:txBody>
      </p:sp>
      <p:sp>
        <p:nvSpPr>
          <p:cNvPr id="4" name="Slide Number Placeholder 3">
            <a:extLst>
              <a:ext uri="{FF2B5EF4-FFF2-40B4-BE49-F238E27FC236}">
                <a16:creationId xmlns:a16="http://schemas.microsoft.com/office/drawing/2014/main" id="{268E72BA-069C-D81F-882D-5BBD6EAD1709}"/>
              </a:ext>
            </a:extLst>
          </p:cNvPr>
          <p:cNvSpPr>
            <a:spLocks noGrp="1"/>
          </p:cNvSpPr>
          <p:nvPr>
            <p:ph type="sldNum" sz="quarter" idx="5"/>
          </p:nvPr>
        </p:nvSpPr>
        <p:spPr/>
        <p:txBody>
          <a:bodyPr/>
          <a:lstStyle/>
          <a:p>
            <a:fld id="{1FFBB31A-9C73-4C8F-9F44-C83153D31356}" type="slidenum">
              <a:rPr lang="fr-BE" smtClean="0"/>
              <a:t>10</a:t>
            </a:fld>
            <a:endParaRPr lang="fr-BE"/>
          </a:p>
        </p:txBody>
      </p:sp>
    </p:spTree>
    <p:extLst>
      <p:ext uri="{BB962C8B-B14F-4D97-AF65-F5344CB8AC3E}">
        <p14:creationId xmlns:p14="http://schemas.microsoft.com/office/powerpoint/2010/main" val="155632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7E678A-80D9-49F1-A4D8-0FA20BA7839A}" type="datetime1">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8E2DD3E9-422B-2A1B-A880-BBBFEC1B95C2}"/>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D4E3F-9E25-4107-B33F-06CF250DE92D}" type="datetime1">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429BA-CFEF-23BF-78EA-9C8E5C8FED6E}"/>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D6F35-C1A8-482A-A299-0A0937753BAD}" type="datetime1">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9FEA9-83B8-75D8-B887-A833C0A6BFD4}"/>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74242-FAA1-4BE2-B866-E8CD2E3DED76}" type="datetime1">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9C75A-1C9C-E6F8-8010-7A3C9B1AF6A0}"/>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53B225-6DA0-46C0-B644-49256533FF81}" type="datetime1">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2E535-7263-9F57-A9FA-D9181CE56344}"/>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67F3CF-9235-4311-860D-1881FD47B042}" type="datetime1">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B64BD5D6-479A-0FDE-AD5C-C8E147773C4C}"/>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74C549-E459-41DF-A044-3FEAC1162091}" type="datetime1">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BFE0527E-B40E-239F-204C-B8D33AC3E690}"/>
              </a:ext>
            </a:extLst>
          </p:cNvPr>
          <p:cNvSpPr>
            <a:spLocks noGrp="1"/>
          </p:cNvSpPr>
          <p:nvPr>
            <p:ph type="sldNum" sz="quarter" idx="12"/>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F5AFA1-8A10-40BE-8CA9-A0AD5F8AA869}" type="datetime1">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D4AAC7A2-FF42-2776-1686-133F0CF56589}"/>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ED88-E4FE-42B2-A461-6B45A680E9D2}" type="datetime1">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6" name="Date Placeholder 3">
            <a:extLst>
              <a:ext uri="{FF2B5EF4-FFF2-40B4-BE49-F238E27FC236}">
                <a16:creationId xmlns:a16="http://schemas.microsoft.com/office/drawing/2014/main" id="{C1A25FD1-4441-4D99-2254-5AB609FF9D37}"/>
              </a:ext>
            </a:extLst>
          </p:cNvPr>
          <p:cNvSpPr txBox="1">
            <a:spLocks/>
          </p:cNvSpPr>
          <p:nvPr userDrawn="1"/>
        </p:nvSpPr>
        <p:spPr>
          <a:xfrm>
            <a:off x="1933562" y="7995244"/>
            <a:ext cx="1190638" cy="180000"/>
          </a:xfrm>
          <a:prstGeom prst="rect">
            <a:avLst/>
          </a:prstGeom>
        </p:spPr>
        <p:txBody>
          <a:bodyPr vert="horz" lIns="91440" tIns="45720" rIns="91440" bIns="45720" rtlCol="0" anchor="ctr"/>
          <a:lstStyle>
            <a:defPPr>
              <a:defRPr lang="en-US"/>
            </a:defPPr>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100257-1BC6-4873-8F55-DA97C4F73818}" type="datetime3">
              <a:rPr lang="en-GB" smtClean="0"/>
              <a:pPr/>
              <a:t>10 October, 2025</a:t>
            </a:fld>
            <a:endParaRPr lang="en-GB"/>
          </a:p>
        </p:txBody>
      </p:sp>
      <p:sp>
        <p:nvSpPr>
          <p:cNvPr id="7" name="Slide Number Placeholder 5">
            <a:extLst>
              <a:ext uri="{FF2B5EF4-FFF2-40B4-BE49-F238E27FC236}">
                <a16:creationId xmlns:a16="http://schemas.microsoft.com/office/drawing/2014/main" id="{0F99DE1E-721E-9383-D123-1E9D6F8CC463}"/>
              </a:ext>
            </a:extLst>
          </p:cNvPr>
          <p:cNvSpPr>
            <a:spLocks noGrp="1"/>
          </p:cNvSpPr>
          <p:nvPr>
            <p:ph type="sldNum" sz="quarter" idx="4"/>
          </p:nvPr>
        </p:nvSpPr>
        <p:spPr>
          <a:xfrm>
            <a:off x="1122278" y="7995244"/>
            <a:ext cx="662721"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‹N°›</a:t>
            </a:fld>
            <a:endParaRPr/>
          </a:p>
        </p:txBody>
      </p:sp>
      <p:sp>
        <p:nvSpPr>
          <p:cNvPr id="4" name="Slide Number Placeholder 5">
            <a:extLst>
              <a:ext uri="{FF2B5EF4-FFF2-40B4-BE49-F238E27FC236}">
                <a16:creationId xmlns:a16="http://schemas.microsoft.com/office/drawing/2014/main" id="{C7DCFC71-3AC5-DF8F-2F8D-8481C65BE1ED}"/>
              </a:ext>
            </a:extLst>
          </p:cNvPr>
          <p:cNvSpPr txBox="1">
            <a:spLocks/>
          </p:cNvSpPr>
          <p:nvPr userDrawn="1"/>
        </p:nvSpPr>
        <p:spPr>
          <a:xfrm>
            <a:off x="16750526" y="9534526"/>
            <a:ext cx="749883" cy="365125"/>
          </a:xfrm>
          <a:prstGeom prst="rect">
            <a:avLst/>
          </a:prstGeom>
        </p:spPr>
        <p:txBody>
          <a:bodyPr/>
          <a:lstStyle>
            <a:defPPr>
              <a:defRPr lang="en-US"/>
            </a:defPPr>
            <a:lvl1pPr marL="0" algn="r" defTabSz="914400" rtl="0" eaLnBrk="1" latinLnBrk="0" hangingPunct="1">
              <a:defRPr sz="3200" b="1"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E6508-47B7-4ED2-B8FE-40DA59CB7E78}" type="datetime1">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A32E1DE7-D934-437D-DDE7-9BE4882934A3}"/>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77E971-A58B-429F-A2FF-F3BA192DCAB5}" type="datetime1">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6CB70B8A-1ECA-3802-02F2-5057992E86BF}"/>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7681F-256E-44DD-9BC2-49A82F9490A7}" type="datetime1">
              <a:rPr lang="en-US" smtClean="0"/>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C35D6C-6644-308B-6ED8-A14EC1DA539C}"/>
              </a:ext>
            </a:extLst>
          </p:cNvPr>
          <p:cNvSpPr>
            <a:spLocks noGrp="1"/>
          </p:cNvSpPr>
          <p:nvPr>
            <p:ph type="sldNum" sz="quarter" idx="4"/>
          </p:nvPr>
        </p:nvSpPr>
        <p:spPr>
          <a:xfrm>
            <a:off x="16750526" y="9534526"/>
            <a:ext cx="749883" cy="365125"/>
          </a:xfrm>
          <a:prstGeom prst="rect">
            <a:avLst/>
          </a:prstGeom>
        </p:spPr>
        <p:txBody>
          <a:bodyPr/>
          <a:lstStyle>
            <a:lvl1pPr algn="r">
              <a:defRPr sz="3200" b="1">
                <a:latin typeface="Aptos" panose="020B0004020202020204" pitchFamily="34" charset="0"/>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6587827" y="1559018"/>
            <a:ext cx="3086100" cy="7168964"/>
            <a:chOff x="0" y="0"/>
            <a:chExt cx="812800" cy="1888122"/>
          </a:xfrm>
        </p:grpSpPr>
        <p:sp>
          <p:nvSpPr>
            <p:cNvPr id="10" name="Freeform 10"/>
            <p:cNvSpPr/>
            <p:nvPr/>
          </p:nvSpPr>
          <p:spPr>
            <a:xfrm>
              <a:off x="0" y="0"/>
              <a:ext cx="812800" cy="1888122"/>
            </a:xfrm>
            <a:custGeom>
              <a:avLst/>
              <a:gdLst/>
              <a:ahLst/>
              <a:cxnLst/>
              <a:rect l="l" t="t" r="r" b="b"/>
              <a:pathLst>
                <a:path w="812800" h="1888122">
                  <a:moveTo>
                    <a:pt x="0" y="0"/>
                  </a:moveTo>
                  <a:lnTo>
                    <a:pt x="812800" y="0"/>
                  </a:lnTo>
                  <a:lnTo>
                    <a:pt x="812800" y="1888122"/>
                  </a:lnTo>
                  <a:lnTo>
                    <a:pt x="0" y="1888122"/>
                  </a:lnTo>
                  <a:close/>
                </a:path>
              </a:pathLst>
            </a:custGeom>
            <a:solidFill>
              <a:srgbClr val="FFFFFF"/>
            </a:solidFill>
          </p:spPr>
          <p:txBody>
            <a:bodyPr/>
            <a:lstStyle/>
            <a:p>
              <a:endParaRPr lang="fr-BE"/>
            </a:p>
          </p:txBody>
        </p:sp>
        <p:sp>
          <p:nvSpPr>
            <p:cNvPr id="11" name="TextBox 11"/>
            <p:cNvSpPr txBox="1"/>
            <p:nvPr/>
          </p:nvSpPr>
          <p:spPr>
            <a:xfrm>
              <a:off x="0" y="-38100"/>
              <a:ext cx="812800" cy="1926222"/>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7600950" y="2727284"/>
            <a:ext cx="3086100" cy="3417745"/>
          </a:xfrm>
          <a:custGeom>
            <a:avLst/>
            <a:gdLst/>
            <a:ahLst/>
            <a:cxnLst/>
            <a:rect l="l" t="t" r="r" b="b"/>
            <a:pathLst>
              <a:path w="2961700" h="3278641">
                <a:moveTo>
                  <a:pt x="0" y="0"/>
                </a:moveTo>
                <a:lnTo>
                  <a:pt x="2961699" y="0"/>
                </a:lnTo>
                <a:lnTo>
                  <a:pt x="2961699" y="3278640"/>
                </a:lnTo>
                <a:lnTo>
                  <a:pt x="0" y="3278640"/>
                </a:lnTo>
                <a:lnTo>
                  <a:pt x="0" y="0"/>
                </a:lnTo>
                <a:close/>
              </a:path>
            </a:pathLst>
          </a:custGeom>
          <a:blipFill>
            <a:blip r:embed="rId2"/>
            <a:stretch>
              <a:fillRect/>
            </a:stretch>
          </a:blipFill>
        </p:spPr>
        <p:txBody>
          <a:bodyPr/>
          <a:lstStyle/>
          <a:p>
            <a:endParaRPr lang="fr-BE"/>
          </a:p>
        </p:txBody>
      </p:sp>
      <p:sp>
        <p:nvSpPr>
          <p:cNvPr id="15" name="TextBox 15"/>
          <p:cNvSpPr txBox="1"/>
          <p:nvPr/>
        </p:nvSpPr>
        <p:spPr>
          <a:xfrm>
            <a:off x="3237876" y="6145029"/>
            <a:ext cx="12106002" cy="1845633"/>
          </a:xfrm>
          <a:prstGeom prst="rect">
            <a:avLst/>
          </a:prstGeom>
        </p:spPr>
        <p:txBody>
          <a:bodyPr wrap="square" lIns="0" tIns="0" rIns="0" bIns="0" rtlCol="0" anchor="t">
            <a:spAutoFit/>
          </a:bodyPr>
          <a:lstStyle/>
          <a:p>
            <a:pPr algn="ctr">
              <a:lnSpc>
                <a:spcPts val="7517"/>
              </a:lnSpc>
            </a:pPr>
            <a:r>
              <a:rPr lang="en-US" sz="7200" b="1">
                <a:solidFill>
                  <a:srgbClr val="000000"/>
                </a:solidFill>
                <a:latin typeface="Calibri"/>
                <a:ea typeface="Codec Pro Bold"/>
                <a:cs typeface="Codec Pro Bold"/>
                <a:sym typeface="Codec Pro Bold"/>
              </a:rPr>
              <a:t>Budget 2026-29</a:t>
            </a:r>
            <a:endParaRPr lang="en-US" sz="7200" b="1">
              <a:solidFill>
                <a:srgbClr val="000000"/>
              </a:solidFill>
              <a:latin typeface="Calibri"/>
              <a:ea typeface="Codec Pro Bold"/>
              <a:cs typeface="Codec Pro Bold"/>
            </a:endParaRPr>
          </a:p>
          <a:p>
            <a:pPr algn="ctr">
              <a:lnSpc>
                <a:spcPts val="7517"/>
              </a:lnSpc>
            </a:pPr>
            <a:r>
              <a:rPr lang="fr-BE" sz="4800" b="1">
                <a:solidFill>
                  <a:srgbClr val="000000"/>
                </a:solidFill>
                <a:latin typeface="Calibri"/>
                <a:ea typeface="Codec Pro Bold"/>
                <a:cs typeface="Codec Pro Bold"/>
                <a:sym typeface="Codec Pro Bold"/>
              </a:rPr>
              <a:t>Conférence de presse du 10/10/2025 </a:t>
            </a:r>
            <a:endParaRPr lang="fr-BE" sz="4800" b="1">
              <a:solidFill>
                <a:srgbClr val="000000"/>
              </a:solidFill>
              <a:latin typeface="Calibri"/>
              <a:ea typeface="Codec Pro Bold"/>
              <a:cs typeface="Codec Pro Bold"/>
            </a:endParaRPr>
          </a:p>
        </p:txBody>
      </p:sp>
      <p:sp>
        <p:nvSpPr>
          <p:cNvPr id="2" name="Espace réservé du numéro de diapositive 1">
            <a:extLst>
              <a:ext uri="{FF2B5EF4-FFF2-40B4-BE49-F238E27FC236}">
                <a16:creationId xmlns:a16="http://schemas.microsoft.com/office/drawing/2014/main" id="{3D8FDFFD-1664-5EDD-5ECF-76F268738BBA}"/>
              </a:ext>
            </a:extLst>
          </p:cNvPr>
          <p:cNvSpPr>
            <a:spLocks noGrp="1"/>
          </p:cNvSpPr>
          <p:nvPr>
            <p:ph type="sldNum" sz="quarter" idx="4"/>
          </p:nvPr>
        </p:nvSpPr>
        <p:spPr/>
        <p:txBody>
          <a:bodyPr/>
          <a:lstStyle/>
          <a:p>
            <a:r>
              <a:rPr lang="en-IN"/>
              <a:t>Page </a:t>
            </a:r>
            <a:fld id="{F1BC30E3-FFE5-4B91-AA19-87A149EBB9EE}" type="slidenum">
              <a:rPr smtClean="0"/>
              <a:pPr/>
              <a:t>1</a:t>
            </a:fld>
            <a:endParaRPr/>
          </a:p>
        </p:txBody>
      </p:sp>
      <p:sp>
        <p:nvSpPr>
          <p:cNvPr id="3" name="TextBox 2">
            <a:extLst>
              <a:ext uri="{FF2B5EF4-FFF2-40B4-BE49-F238E27FC236}">
                <a16:creationId xmlns:a16="http://schemas.microsoft.com/office/drawing/2014/main" id="{0E69FE92-C054-B12E-6505-4189DD95BC7C}"/>
              </a:ext>
            </a:extLst>
          </p:cNvPr>
          <p:cNvSpPr txBox="1"/>
          <p:nvPr/>
        </p:nvSpPr>
        <p:spPr>
          <a:xfrm>
            <a:off x="17005110" y="9608024"/>
            <a:ext cx="600502" cy="395785"/>
          </a:xfrm>
          <a:prstGeom prst="rect">
            <a:avLst/>
          </a:prstGeom>
          <a:solidFill>
            <a:schemeClr val="bg1"/>
          </a:solidFill>
        </p:spPr>
        <p:txBody>
          <a:bodyPr wrap="square" rtlCol="0">
            <a:spAutoFit/>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8E4F-53BE-689B-9EEE-14DFD2075481}"/>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3A4FC90D-A7D3-4776-3407-46CADD88B7DB}"/>
              </a:ext>
            </a:extLst>
          </p:cNvPr>
          <p:cNvSpPr/>
          <p:nvPr/>
        </p:nvSpPr>
        <p:spPr>
          <a:xfrm>
            <a:off x="1623195" y="2617094"/>
            <a:ext cx="15099006" cy="7142067"/>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DEAD294E-7D4A-3A0E-46BE-4F9175C62345}"/>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L'Enseignement obligatoire fait sa part</a:t>
            </a:r>
            <a:endParaRPr lang="fr-BE" sz="5500" b="1" strike="sngStrike">
              <a:solidFill>
                <a:srgbClr val="000000"/>
              </a:solidFill>
              <a:latin typeface="Sitka Text"/>
              <a:ea typeface="Codec Pro Bold"/>
              <a:cs typeface="Codec Pro Bold"/>
            </a:endParaRPr>
          </a:p>
        </p:txBody>
      </p:sp>
      <p:sp>
        <p:nvSpPr>
          <p:cNvPr id="11" name="Freeform 6">
            <a:extLst>
              <a:ext uri="{FF2B5EF4-FFF2-40B4-BE49-F238E27FC236}">
                <a16:creationId xmlns:a16="http://schemas.microsoft.com/office/drawing/2014/main" id="{119C0E56-4F57-91A4-BCC4-821CD0FD8AE4}"/>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FDC5AC7C-0A7B-D22A-1A9B-F392EBA46BAD}"/>
              </a:ext>
            </a:extLst>
          </p:cNvPr>
          <p:cNvSpPr txBox="1">
            <a:spLocks/>
          </p:cNvSpPr>
          <p:nvPr/>
        </p:nvSpPr>
        <p:spPr>
          <a:xfrm>
            <a:off x="-1291226" y="1300128"/>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sp>
        <p:nvSpPr>
          <p:cNvPr id="46" name="TextBox 45">
            <a:extLst>
              <a:ext uri="{FF2B5EF4-FFF2-40B4-BE49-F238E27FC236}">
                <a16:creationId xmlns:a16="http://schemas.microsoft.com/office/drawing/2014/main" id="{66565FC5-8A95-649E-A57D-1257C4BF7F4D}"/>
              </a:ext>
            </a:extLst>
          </p:cNvPr>
          <p:cNvSpPr txBox="1"/>
          <p:nvPr/>
        </p:nvSpPr>
        <p:spPr>
          <a:xfrm>
            <a:off x="1802352" y="2441329"/>
            <a:ext cx="14918875" cy="8292461"/>
          </a:xfrm>
          <a:prstGeom prst="rect">
            <a:avLst/>
          </a:prstGeom>
          <a:noFill/>
        </p:spPr>
        <p:txBody>
          <a:bodyPr wrap="square" lIns="91440" tIns="45720" rIns="91440" bIns="45720" rtlCol="0" anchor="t">
            <a:spAutoFit/>
          </a:bodyPr>
          <a:lstStyle/>
          <a:p>
            <a:pPr>
              <a:lnSpc>
                <a:spcPct val="90000"/>
              </a:lnSpc>
              <a:spcBef>
                <a:spcPts val="1000"/>
              </a:spcBef>
            </a:pPr>
            <a:endParaRPr lang="fr-BE" sz="2800" b="1">
              <a:latin typeface="Aptos"/>
              <a:ea typeface="Calibri"/>
              <a:cs typeface="Calibri"/>
            </a:endParaRPr>
          </a:p>
          <a:p>
            <a:pPr marL="457200" indent="-457200">
              <a:lnSpc>
                <a:spcPct val="90000"/>
              </a:lnSpc>
              <a:spcBef>
                <a:spcPts val="1000"/>
              </a:spcBef>
              <a:buFont typeface="Arial"/>
              <a:buChar char="•"/>
            </a:pPr>
            <a:r>
              <a:rPr lang="fr-BE" sz="2800">
                <a:latin typeface="Aptos"/>
                <a:ea typeface="Calibri"/>
                <a:cs typeface="Calibri"/>
              </a:rPr>
              <a:t>54 % du budget total de la FWB, soit 8 milliards sur 15 milliards d’euros</a:t>
            </a:r>
            <a:endParaRPr lang="en-US" sz="2800">
              <a:latin typeface="Aptos"/>
              <a:ea typeface="Calibri"/>
              <a:cs typeface="Calibri"/>
            </a:endParaRPr>
          </a:p>
          <a:p>
            <a:pPr marL="914400" lvl="1" indent="-457200">
              <a:lnSpc>
                <a:spcPct val="90000"/>
              </a:lnSpc>
              <a:spcBef>
                <a:spcPts val="1000"/>
              </a:spcBef>
              <a:buFont typeface="Courier New"/>
              <a:buChar char="o"/>
            </a:pPr>
            <a:r>
              <a:rPr lang="fr-BE" sz="2800">
                <a:latin typeface="Aptos"/>
                <a:ea typeface="Calibri"/>
                <a:cs typeface="Calibri"/>
              </a:rPr>
              <a:t>Dont 85 % consacrés aux salaires des enseignants</a:t>
            </a:r>
            <a:endParaRPr lang="en-US" sz="2800">
              <a:latin typeface="Aptos"/>
              <a:ea typeface="Calibri"/>
              <a:cs typeface="Calibri"/>
            </a:endParaRPr>
          </a:p>
          <a:p>
            <a:pPr>
              <a:lnSpc>
                <a:spcPct val="90000"/>
              </a:lnSpc>
              <a:spcBef>
                <a:spcPts val="1000"/>
              </a:spcBef>
            </a:pPr>
            <a:br>
              <a:rPr lang="fr-BE" sz="2800">
                <a:latin typeface="Aptos"/>
                <a:ea typeface="Calibri"/>
                <a:cs typeface="Calibri"/>
              </a:rPr>
            </a:br>
            <a:r>
              <a:rPr lang="fr-BE" sz="2800" b="1">
                <a:latin typeface="Aptos"/>
                <a:ea typeface="Calibri"/>
                <a:cs typeface="Calibri"/>
              </a:rPr>
              <a:t>Nos priorités</a:t>
            </a:r>
            <a:endParaRPr lang="fr-BE" sz="2800">
              <a:latin typeface="Aptos"/>
              <a:ea typeface="Calibri"/>
              <a:cs typeface="Calibri"/>
            </a:endParaRPr>
          </a:p>
          <a:p>
            <a:pPr marL="342900" indent="-342900">
              <a:lnSpc>
                <a:spcPct val="90000"/>
              </a:lnSpc>
              <a:spcBef>
                <a:spcPts val="1000"/>
              </a:spcBef>
              <a:buFont typeface="Arial"/>
              <a:buChar char="•"/>
            </a:pPr>
            <a:r>
              <a:rPr lang="fr-BE" sz="2800">
                <a:latin typeface="Aptos"/>
                <a:ea typeface="Calibri"/>
                <a:cs typeface="Calibri"/>
              </a:rPr>
              <a:t>Préserver la qualité de notre enseignement et le parcours des élèves</a:t>
            </a:r>
            <a:endParaRPr lang="en-US" sz="2800">
              <a:latin typeface="Aptos"/>
              <a:ea typeface="Calibri"/>
              <a:cs typeface="Calibri"/>
            </a:endParaRPr>
          </a:p>
          <a:p>
            <a:pPr marL="342900" indent="-342900">
              <a:lnSpc>
                <a:spcPct val="90000"/>
              </a:lnSpc>
              <a:spcBef>
                <a:spcPts val="1000"/>
              </a:spcBef>
              <a:buFont typeface="Arial"/>
              <a:buChar char="•"/>
            </a:pPr>
            <a:r>
              <a:rPr lang="fr-BE" sz="2800">
                <a:latin typeface="Aptos"/>
                <a:ea typeface="Calibri"/>
                <a:cs typeface="Calibri"/>
              </a:rPr>
              <a:t>Maintenir le pouvoir d’achat des enseignants qui travaillent</a:t>
            </a:r>
            <a:endParaRPr lang="en-US" sz="2800">
              <a:latin typeface="Aptos"/>
              <a:ea typeface="Calibri"/>
              <a:cs typeface="Calibri"/>
            </a:endParaRPr>
          </a:p>
          <a:p>
            <a:pPr marL="342900" indent="-342900">
              <a:lnSpc>
                <a:spcPct val="90000"/>
              </a:lnSpc>
              <a:spcBef>
                <a:spcPts val="1000"/>
              </a:spcBef>
              <a:buFont typeface="Arial"/>
              <a:buChar char="•"/>
            </a:pPr>
            <a:r>
              <a:rPr lang="fr-BE" sz="2800">
                <a:latin typeface="Aptos"/>
                <a:ea typeface="Calibri"/>
                <a:cs typeface="Calibri"/>
              </a:rPr>
              <a:t>Lutter contre la pénurie d’enseignants </a:t>
            </a:r>
            <a:endParaRPr lang="en-US" sz="2800">
              <a:latin typeface="Aptos"/>
              <a:ea typeface="Calibri"/>
              <a:cs typeface="Calibri"/>
            </a:endParaRPr>
          </a:p>
          <a:p>
            <a:pPr>
              <a:lnSpc>
                <a:spcPct val="90000"/>
              </a:lnSpc>
              <a:spcBef>
                <a:spcPts val="1000"/>
              </a:spcBef>
            </a:pPr>
            <a:endParaRPr lang="fr-BE" sz="2800">
              <a:latin typeface="Aptos"/>
              <a:ea typeface="Calibri"/>
              <a:cs typeface="Calibri"/>
            </a:endParaRPr>
          </a:p>
          <a:p>
            <a:pPr>
              <a:lnSpc>
                <a:spcPct val="90000"/>
              </a:lnSpc>
              <a:spcBef>
                <a:spcPts val="1000"/>
              </a:spcBef>
            </a:pPr>
            <a:r>
              <a:rPr lang="fr-BE" sz="2800" b="1">
                <a:latin typeface="Aptos"/>
                <a:ea typeface="Calibri"/>
                <a:cs typeface="Calibri"/>
              </a:rPr>
              <a:t>Notre approche</a:t>
            </a:r>
            <a:endParaRPr lang="fr-BE" sz="2800">
              <a:latin typeface="Aptos"/>
              <a:ea typeface="Calibri"/>
              <a:cs typeface="Calibri"/>
            </a:endParaRPr>
          </a:p>
          <a:p>
            <a:pPr marL="342900" indent="-342900">
              <a:lnSpc>
                <a:spcPct val="90000"/>
              </a:lnSpc>
              <a:spcBef>
                <a:spcPts val="1000"/>
              </a:spcBef>
              <a:buFont typeface="Arial"/>
              <a:buChar char="•"/>
            </a:pPr>
            <a:r>
              <a:rPr lang="fr-BE" sz="2800">
                <a:latin typeface="Aptos"/>
                <a:ea typeface="Calibri"/>
                <a:cs typeface="Calibri"/>
              </a:rPr>
              <a:t>Mettre en œuvre des mesures structurelles pour une meilleure utilisation des ressources</a:t>
            </a:r>
            <a:endParaRPr lang="en-US" sz="2800">
              <a:latin typeface="Aptos"/>
              <a:ea typeface="Calibri"/>
              <a:cs typeface="Calibri"/>
            </a:endParaRPr>
          </a:p>
          <a:p>
            <a:pPr marL="342900" indent="-342900">
              <a:lnSpc>
                <a:spcPct val="90000"/>
              </a:lnSpc>
              <a:spcBef>
                <a:spcPts val="1000"/>
              </a:spcBef>
              <a:buFont typeface="Arial"/>
              <a:buChar char="•"/>
            </a:pPr>
            <a:r>
              <a:rPr lang="fr-BE" sz="2800">
                <a:latin typeface="Aptos"/>
                <a:ea typeface="Calibri"/>
                <a:cs typeface="Calibri"/>
              </a:rPr>
              <a:t>Faire évoluer les carrières pour plus de dynamisme et d’équité</a:t>
            </a:r>
            <a:endParaRPr lang="en-US" sz="2800">
              <a:latin typeface="Aptos"/>
              <a:ea typeface="Calibri"/>
              <a:cs typeface="Calibri"/>
            </a:endParaRPr>
          </a:p>
          <a:p>
            <a:pPr>
              <a:lnSpc>
                <a:spcPct val="90000"/>
              </a:lnSpc>
              <a:spcBef>
                <a:spcPts val="1000"/>
              </a:spcBef>
            </a:pPr>
            <a:endParaRPr lang="fr-BE" sz="2800">
              <a:latin typeface="Aptos"/>
              <a:ea typeface="Calibri"/>
              <a:cs typeface="Calibri"/>
            </a:endParaRPr>
          </a:p>
          <a:p>
            <a:pPr marL="342900" indent="-342900">
              <a:lnSpc>
                <a:spcPct val="90000"/>
              </a:lnSpc>
              <a:spcBef>
                <a:spcPts val="1000"/>
              </a:spcBef>
              <a:buFont typeface="Arial"/>
              <a:buChar char="•"/>
            </a:pPr>
            <a:r>
              <a:rPr lang="fr-BE" sz="2800" b="1" i="1">
                <a:latin typeface="Aptos"/>
                <a:ea typeface="Calibri"/>
                <a:cs typeface="Calibri"/>
              </a:rPr>
              <a:t>Une gestion responsable pour garantir un enseignement de qualité et tourné vers l’avenir</a:t>
            </a:r>
            <a:endParaRPr lang="fr-BE" sz="3000" i="1">
              <a:latin typeface="Aptos"/>
              <a:ea typeface="Calibri"/>
              <a:cs typeface="Calibri"/>
            </a:endParaRPr>
          </a:p>
          <a:p>
            <a:endParaRPr lang="fr-BE" sz="2800">
              <a:ea typeface="Calibri"/>
              <a:cs typeface="Calibri"/>
            </a:endParaRPr>
          </a:p>
          <a:p>
            <a:pPr fontAlgn="base"/>
            <a:endParaRPr lang="fr-BE" sz="3600" b="1"/>
          </a:p>
          <a:p>
            <a:endParaRPr lang="en-GB"/>
          </a:p>
        </p:txBody>
      </p:sp>
      <p:pic>
        <p:nvPicPr>
          <p:cNvPr id="3" name="Graphic 5" descr="Classe avec un remplissage uni">
            <a:extLst>
              <a:ext uri="{FF2B5EF4-FFF2-40B4-BE49-F238E27FC236}">
                <a16:creationId xmlns:a16="http://schemas.microsoft.com/office/drawing/2014/main" id="{DE2121E7-BC49-C61C-5A5F-BD8A626A3F0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35655" y="2427925"/>
            <a:ext cx="914400" cy="914400"/>
          </a:xfrm>
          <a:prstGeom prst="rect">
            <a:avLst/>
          </a:prstGeom>
        </p:spPr>
      </p:pic>
      <p:sp>
        <p:nvSpPr>
          <p:cNvPr id="6" name="TextBox 5">
            <a:extLst>
              <a:ext uri="{FF2B5EF4-FFF2-40B4-BE49-F238E27FC236}">
                <a16:creationId xmlns:a16="http://schemas.microsoft.com/office/drawing/2014/main" id="{C96D92DF-1F70-8A41-AF82-E9117D42C9BD}"/>
              </a:ext>
            </a:extLst>
          </p:cNvPr>
          <p:cNvSpPr txBox="1"/>
          <p:nvPr/>
        </p:nvSpPr>
        <p:spPr>
          <a:xfrm>
            <a:off x="7729353" y="1450319"/>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86,7 millions </a:t>
            </a:r>
            <a:r>
              <a:rPr lang="en-US" sz="3600" err="1">
                <a:latin typeface="Aptos Bold"/>
                <a:ea typeface="Calibri"/>
                <a:cs typeface="Calibri"/>
              </a:rPr>
              <a:t>d'euros</a:t>
            </a:r>
            <a:r>
              <a:rPr lang="en-US" sz="3600">
                <a:latin typeface="Aptos Bold"/>
                <a:ea typeface="Calibri"/>
                <a:cs typeface="Calibri"/>
              </a:rPr>
              <a:t> </a:t>
            </a:r>
            <a:r>
              <a:rPr lang="en-US" sz="3600" err="1">
                <a:latin typeface="Aptos Bold"/>
                <a:ea typeface="Calibri"/>
                <a:cs typeface="Calibri"/>
              </a:rPr>
              <a:t>d'économies</a:t>
            </a:r>
            <a:r>
              <a:rPr lang="en-US" sz="3600">
                <a:latin typeface="Aptos Bold"/>
                <a:ea typeface="Calibri"/>
                <a:cs typeface="Calibri"/>
              </a:rPr>
              <a:t> </a:t>
            </a:r>
          </a:p>
        </p:txBody>
      </p:sp>
    </p:spTree>
    <p:extLst>
      <p:ext uri="{BB962C8B-B14F-4D97-AF65-F5344CB8AC3E}">
        <p14:creationId xmlns:p14="http://schemas.microsoft.com/office/powerpoint/2010/main" val="191797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6780E-2E7B-67DF-AF63-2A7EB9E5F21D}"/>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243D3E42-DF0D-4164-5213-994ECC1E23E1}"/>
              </a:ext>
            </a:extLst>
          </p:cNvPr>
          <p:cNvSpPr/>
          <p:nvPr/>
        </p:nvSpPr>
        <p:spPr>
          <a:xfrm>
            <a:off x="1785092" y="1982951"/>
            <a:ext cx="16079336" cy="7980386"/>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CD248C36-8552-12C2-B5C2-B53EDD04D900}"/>
              </a:ext>
            </a:extLst>
          </p:cNvPr>
          <p:cNvSpPr txBox="1"/>
          <p:nvPr/>
        </p:nvSpPr>
        <p:spPr>
          <a:xfrm>
            <a:off x="1618636" y="594185"/>
            <a:ext cx="16461652" cy="863258"/>
          </a:xfrm>
          <a:prstGeom prst="rect">
            <a:avLst/>
          </a:prstGeom>
        </p:spPr>
        <p:txBody>
          <a:bodyPr wrap="square" lIns="0" tIns="0" rIns="0" bIns="0" rtlCol="0" anchor="t">
            <a:spAutoFit/>
          </a:bodyPr>
          <a:lstStyle/>
          <a:p>
            <a:pPr>
              <a:lnSpc>
                <a:spcPts val="7517"/>
              </a:lnSpc>
            </a:pPr>
            <a:r>
              <a:rPr lang="fr-BE" sz="4000" b="1">
                <a:solidFill>
                  <a:srgbClr val="000000"/>
                </a:solidFill>
                <a:latin typeface="Sitka Text"/>
                <a:ea typeface="Calibri"/>
                <a:cs typeface="Calibri"/>
              </a:rPr>
              <a:t>Evolution des carrières et lutte contre la pénurie des enseignants</a:t>
            </a:r>
            <a:endParaRPr lang="en-US" sz="4000">
              <a:latin typeface="Sitka Text"/>
              <a:ea typeface="Calibri"/>
              <a:cs typeface="Calibri"/>
            </a:endParaRPr>
          </a:p>
        </p:txBody>
      </p:sp>
      <p:sp>
        <p:nvSpPr>
          <p:cNvPr id="11" name="Freeform 6">
            <a:extLst>
              <a:ext uri="{FF2B5EF4-FFF2-40B4-BE49-F238E27FC236}">
                <a16:creationId xmlns:a16="http://schemas.microsoft.com/office/drawing/2014/main" id="{CCDBEF3B-581B-EBFE-A4D2-8662337D38FC}"/>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2A56D68A-70CB-98CB-F702-09F1B8C71EEA}"/>
              </a:ext>
            </a:extLst>
          </p:cNvPr>
          <p:cNvSpPr txBox="1">
            <a:spLocks/>
          </p:cNvSpPr>
          <p:nvPr/>
        </p:nvSpPr>
        <p:spPr>
          <a:xfrm>
            <a:off x="644254" y="1184074"/>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sp>
        <p:nvSpPr>
          <p:cNvPr id="46" name="TextBox 45">
            <a:extLst>
              <a:ext uri="{FF2B5EF4-FFF2-40B4-BE49-F238E27FC236}">
                <a16:creationId xmlns:a16="http://schemas.microsoft.com/office/drawing/2014/main" id="{A915D50A-B852-EDD0-04F9-AEA940E77419}"/>
              </a:ext>
            </a:extLst>
          </p:cNvPr>
          <p:cNvSpPr txBox="1"/>
          <p:nvPr/>
        </p:nvSpPr>
        <p:spPr>
          <a:xfrm>
            <a:off x="1956364" y="1711856"/>
            <a:ext cx="15724022" cy="817858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fr-BE" sz="2400">
              <a:ea typeface="Calibri"/>
              <a:cs typeface="Calibri"/>
            </a:endParaRPr>
          </a:p>
          <a:p>
            <a:pPr>
              <a:lnSpc>
                <a:spcPct val="90000"/>
              </a:lnSpc>
              <a:spcBef>
                <a:spcPts val="1000"/>
              </a:spcBef>
            </a:pPr>
            <a:r>
              <a:rPr lang="fr-BE" sz="2800" b="1">
                <a:latin typeface="Aptos"/>
                <a:ea typeface="Calibri"/>
                <a:cs typeface="Calibri"/>
              </a:rPr>
              <a:t>Préserver le pouvoir d’achat des enseignants</a:t>
            </a:r>
          </a:p>
          <a:p>
            <a:pPr marL="457200" indent="-457200">
              <a:lnSpc>
                <a:spcPct val="90000"/>
              </a:lnSpc>
              <a:spcBef>
                <a:spcPts val="1000"/>
              </a:spcBef>
              <a:buFont typeface="Arial"/>
              <a:buChar char="•"/>
            </a:pPr>
            <a:r>
              <a:rPr lang="fr-BE" sz="2800">
                <a:latin typeface="Aptos"/>
                <a:ea typeface="Calibri"/>
                <a:cs typeface="Calibri"/>
              </a:rPr>
              <a:t>+5 % de revalorisation salariale pour les nouveaux enseignants diplômés en 4 ans (RFIE)</a:t>
            </a:r>
            <a:endParaRPr lang="en-US" sz="2800">
              <a:latin typeface="Aptos"/>
              <a:ea typeface="Calibri"/>
              <a:cs typeface="Calibri"/>
            </a:endParaRPr>
          </a:p>
          <a:p>
            <a:pPr marL="457200" indent="-457200">
              <a:lnSpc>
                <a:spcPct val="90000"/>
              </a:lnSpc>
              <a:spcBef>
                <a:spcPts val="1000"/>
              </a:spcBef>
              <a:buFont typeface="Arial"/>
              <a:buChar char="•"/>
            </a:pPr>
            <a:r>
              <a:rPr lang="fr-BE" sz="2800">
                <a:latin typeface="Aptos"/>
                <a:ea typeface="Calibri"/>
                <a:cs typeface="Calibri"/>
              </a:rPr>
              <a:t>Revalorisation des directions et rémunération des maîtres de stage dans le cadre de la RFIE</a:t>
            </a:r>
            <a:endParaRPr lang="en-US" sz="2800">
              <a:latin typeface="Aptos"/>
              <a:ea typeface="Calibri"/>
              <a:cs typeface="Calibri"/>
            </a:endParaRPr>
          </a:p>
          <a:p>
            <a:pPr marL="457200" indent="-457200">
              <a:lnSpc>
                <a:spcPct val="90000"/>
              </a:lnSpc>
              <a:spcBef>
                <a:spcPts val="1000"/>
              </a:spcBef>
              <a:buFont typeface="Arial"/>
              <a:buChar char="•"/>
            </a:pPr>
            <a:endParaRPr lang="fr-BE" sz="2800">
              <a:latin typeface="Aptos"/>
              <a:ea typeface="Calibri"/>
              <a:cs typeface="Calibri"/>
            </a:endParaRPr>
          </a:p>
          <a:p>
            <a:pPr>
              <a:lnSpc>
                <a:spcPct val="90000"/>
              </a:lnSpc>
              <a:spcBef>
                <a:spcPts val="1000"/>
              </a:spcBef>
            </a:pPr>
            <a:r>
              <a:rPr lang="fr-BE" sz="2800" b="1">
                <a:latin typeface="Aptos"/>
                <a:ea typeface="Calibri"/>
                <a:cs typeface="Calibri"/>
              </a:rPr>
              <a:t>Favoriser l’équité et l’harmonisation des statuts</a:t>
            </a:r>
          </a:p>
          <a:p>
            <a:pPr marL="457200" indent="-457200">
              <a:lnSpc>
                <a:spcPct val="120000"/>
              </a:lnSpc>
              <a:spcBef>
                <a:spcPts val="1000"/>
              </a:spcBef>
              <a:buFont typeface="Arial"/>
              <a:buChar char="•"/>
            </a:pPr>
            <a:r>
              <a:rPr lang="fr-BE" sz="2800">
                <a:latin typeface="Aptos"/>
                <a:ea typeface="Calibri"/>
                <a:cs typeface="Calibri"/>
              </a:rPr>
              <a:t>Tous les enseignants du secondaire presteront désormais 22 périodes, comme c’est déjà le cas dans le degré inférieur, et dans le supérieur avant le Pacte (2019) dont les enseignants prestaient entre 20 et 22 périodes (exceptions : spécialisé, aménagements débuts/fins de carrière)</a:t>
            </a:r>
          </a:p>
          <a:p>
            <a:pPr marL="457200" indent="-457200">
              <a:lnSpc>
                <a:spcPct val="120000"/>
              </a:lnSpc>
              <a:spcBef>
                <a:spcPts val="1000"/>
              </a:spcBef>
              <a:buFont typeface="Arial"/>
              <a:buChar char="•"/>
            </a:pPr>
            <a:r>
              <a:rPr lang="fr-BE" sz="2800">
                <a:latin typeface="Aptos"/>
                <a:ea typeface="Calibri"/>
                <a:cs typeface="Calibri"/>
              </a:rPr>
              <a:t>Alignement sur le régime de la fonction publique du traitement d’attente pour les enseignants en disponibilité pour maladie : 60 % de la rémunération après épuisement du pot-maladie (sauf maladies graves)</a:t>
            </a:r>
            <a:endParaRPr lang="en-US" sz="2800">
              <a:latin typeface="Aptos"/>
              <a:ea typeface="Calibri"/>
              <a:cs typeface="Calibri"/>
            </a:endParaRPr>
          </a:p>
          <a:p>
            <a:pPr marL="457200" indent="-457200">
              <a:lnSpc>
                <a:spcPct val="120000"/>
              </a:lnSpc>
              <a:spcBef>
                <a:spcPts val="1000"/>
              </a:spcBef>
              <a:buFont typeface="Arial"/>
              <a:buChar char="•"/>
            </a:pPr>
            <a:r>
              <a:rPr lang="fr-BE" sz="2800">
                <a:latin typeface="Aptos"/>
                <a:ea typeface="Calibri"/>
                <a:cs typeface="Calibri"/>
              </a:rPr>
              <a:t>Limitation à 3 jours par an du nombre d’absences sans certificat, comme dans les autres secteurs</a:t>
            </a:r>
            <a:endParaRPr lang="en-US" sz="2800">
              <a:latin typeface="Aptos"/>
              <a:ea typeface="Calibri"/>
              <a:cs typeface="Calibri"/>
            </a:endParaRPr>
          </a:p>
          <a:p>
            <a:pPr marL="457200" indent="-457200">
              <a:lnSpc>
                <a:spcPct val="120000"/>
              </a:lnSpc>
              <a:spcBef>
                <a:spcPts val="1000"/>
              </a:spcBef>
              <a:buFont typeface="Arial"/>
              <a:buChar char="•"/>
            </a:pPr>
            <a:r>
              <a:rPr lang="fr-BE" sz="2800">
                <a:latin typeface="Aptos"/>
                <a:ea typeface="Calibri"/>
                <a:cs typeface="Calibri"/>
              </a:rPr>
              <a:t>Fin de la valorisation liée à la masterisation (barème 501) : les enseignants aujourd’hui inscrits dans la formation pourront cependant continuer et bénéficier de la valorisation</a:t>
            </a:r>
          </a:p>
        </p:txBody>
      </p:sp>
      <p:pic>
        <p:nvPicPr>
          <p:cNvPr id="6" name="Graphic 5" descr="Classe avec un remplissage uni">
            <a:extLst>
              <a:ext uri="{FF2B5EF4-FFF2-40B4-BE49-F238E27FC236}">
                <a16:creationId xmlns:a16="http://schemas.microsoft.com/office/drawing/2014/main" id="{9723239C-4641-F3E0-B71F-076ECB6AEA9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35655" y="2427925"/>
            <a:ext cx="914400" cy="914400"/>
          </a:xfrm>
          <a:prstGeom prst="rect">
            <a:avLst/>
          </a:prstGeom>
        </p:spPr>
      </p:pic>
    </p:spTree>
    <p:extLst>
      <p:ext uri="{BB962C8B-B14F-4D97-AF65-F5344CB8AC3E}">
        <p14:creationId xmlns:p14="http://schemas.microsoft.com/office/powerpoint/2010/main" val="80473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A73B-C7B5-7120-0830-99FF2FECAA47}"/>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ED3FD926-6FED-660E-AFF0-2BE30199C75C}"/>
              </a:ext>
            </a:extLst>
          </p:cNvPr>
          <p:cNvSpPr/>
          <p:nvPr/>
        </p:nvSpPr>
        <p:spPr>
          <a:xfrm>
            <a:off x="1752112" y="3009034"/>
            <a:ext cx="15755038" cy="5845237"/>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1EF70B1C-E53E-07FA-4F83-54CE49EFBD81}"/>
              </a:ext>
            </a:extLst>
          </p:cNvPr>
          <p:cNvSpPr txBox="1"/>
          <p:nvPr/>
        </p:nvSpPr>
        <p:spPr>
          <a:xfrm>
            <a:off x="1785092" y="359796"/>
            <a:ext cx="15551691" cy="1692771"/>
          </a:xfrm>
          <a:prstGeom prst="rect">
            <a:avLst/>
          </a:prstGeom>
        </p:spPr>
        <p:txBody>
          <a:bodyPr wrap="square" lIns="0" tIns="0" rIns="0" bIns="0" rtlCol="0" anchor="t">
            <a:spAutoFit/>
          </a:bodyPr>
          <a:lstStyle/>
          <a:p>
            <a:pPr algn="ctr"/>
            <a:r>
              <a:rPr lang="fr-BE" sz="5500" b="1">
                <a:latin typeface="Sitka Text"/>
                <a:ea typeface="Calibri"/>
                <a:cs typeface="Calibri"/>
              </a:rPr>
              <a:t>L'évolution des carrières </a:t>
            </a:r>
            <a:endParaRPr lang="en-US" sz="5500">
              <a:latin typeface="Sitka Text"/>
              <a:ea typeface="Calibri"/>
              <a:cs typeface="Calibri"/>
            </a:endParaRPr>
          </a:p>
          <a:p>
            <a:pPr algn="ctr"/>
            <a:r>
              <a:rPr lang="fr-BE" sz="5500" b="1">
                <a:latin typeface="Sitka Text"/>
                <a:ea typeface="Calibri"/>
                <a:cs typeface="Calibri"/>
              </a:rPr>
              <a:t>et lutte contre la pénurie des enseignants</a:t>
            </a:r>
            <a:endParaRPr lang="en-US" sz="5500">
              <a:latin typeface="Sitka Text"/>
              <a:ea typeface="Calibri"/>
              <a:cs typeface="Calibri"/>
            </a:endParaRPr>
          </a:p>
        </p:txBody>
      </p:sp>
      <p:sp>
        <p:nvSpPr>
          <p:cNvPr id="11" name="Freeform 6">
            <a:extLst>
              <a:ext uri="{FF2B5EF4-FFF2-40B4-BE49-F238E27FC236}">
                <a16:creationId xmlns:a16="http://schemas.microsoft.com/office/drawing/2014/main" id="{645CD7BF-D4F6-904E-8599-BBF3D551FE34}"/>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E65EA303-5172-6257-E327-20AC92808CF0}"/>
              </a:ext>
            </a:extLst>
          </p:cNvPr>
          <p:cNvSpPr txBox="1">
            <a:spLocks/>
          </p:cNvSpPr>
          <p:nvPr/>
        </p:nvSpPr>
        <p:spPr>
          <a:xfrm>
            <a:off x="644254" y="1184074"/>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sp>
        <p:nvSpPr>
          <p:cNvPr id="46" name="TextBox 45">
            <a:extLst>
              <a:ext uri="{FF2B5EF4-FFF2-40B4-BE49-F238E27FC236}">
                <a16:creationId xmlns:a16="http://schemas.microsoft.com/office/drawing/2014/main" id="{3BA449FF-531A-B814-7164-014ECD4EF2D6}"/>
              </a:ext>
            </a:extLst>
          </p:cNvPr>
          <p:cNvSpPr txBox="1"/>
          <p:nvPr/>
        </p:nvSpPr>
        <p:spPr>
          <a:xfrm>
            <a:off x="2258514" y="3022093"/>
            <a:ext cx="15044612" cy="5664115"/>
          </a:xfrm>
          <a:prstGeom prst="rect">
            <a:avLst/>
          </a:prstGeom>
          <a:noFill/>
        </p:spPr>
        <p:txBody>
          <a:bodyPr wrap="square" lIns="91440" tIns="45720" rIns="91440" bIns="45720" rtlCol="0" anchor="t">
            <a:spAutoFit/>
          </a:bodyPr>
          <a:lstStyle/>
          <a:p>
            <a:pPr marL="285750" lvl="0" indent="-285750">
              <a:buFont typeface="Arial" panose="05000000000000000000" pitchFamily="2" charset="2"/>
              <a:buChar char="•"/>
            </a:pPr>
            <a:endParaRPr lang="en-US">
              <a:ea typeface="Calibri"/>
              <a:cs typeface="Calibri"/>
            </a:endParaRPr>
          </a:p>
          <a:p>
            <a:pPr fontAlgn="base"/>
            <a:r>
              <a:rPr lang="fr-BE" sz="3600" b="1">
                <a:latin typeface="Aptos"/>
                <a:ea typeface="Calibri"/>
                <a:cs typeface="Calibri"/>
              </a:rPr>
              <a:t>Aménager les débuts et fins de carrière</a:t>
            </a:r>
            <a:endParaRPr lang="fr-BE" sz="3600" b="1">
              <a:latin typeface="Aptos"/>
            </a:endParaRPr>
          </a:p>
          <a:p>
            <a:pPr marL="457200" indent="-457200">
              <a:lnSpc>
                <a:spcPct val="90000"/>
              </a:lnSpc>
              <a:spcBef>
                <a:spcPts val="1000"/>
              </a:spcBef>
              <a:buFont typeface="Arial"/>
              <a:buChar char="•"/>
            </a:pPr>
            <a:r>
              <a:rPr lang="fr-BE" sz="3600">
                <a:latin typeface="Aptos"/>
                <a:ea typeface="Calibri"/>
                <a:cs typeface="Calibri"/>
              </a:rPr>
              <a:t>Stabilisation des jeunes enseignants : création d’un CDIE dès 2027</a:t>
            </a:r>
            <a:endParaRPr lang="en-US" sz="3600">
              <a:latin typeface="Aptos"/>
              <a:ea typeface="Calibri"/>
              <a:cs typeface="Calibri"/>
            </a:endParaRPr>
          </a:p>
          <a:p>
            <a:pPr marL="457200" indent="-457200">
              <a:lnSpc>
                <a:spcPct val="120000"/>
              </a:lnSpc>
              <a:spcBef>
                <a:spcPts val="1000"/>
              </a:spcBef>
              <a:buFont typeface="Arial"/>
              <a:buChar char="•"/>
            </a:pPr>
            <a:r>
              <a:rPr lang="fr-BE" sz="3600">
                <a:latin typeface="Aptos"/>
                <a:ea typeface="Calibri"/>
                <a:cs typeface="Calibri"/>
              </a:rPr>
              <a:t>Allégement de 2 périodes « face-classe » pour les enseignants débutants pendant leur 1</a:t>
            </a:r>
            <a:r>
              <a:rPr lang="fr-BE" sz="3600" baseline="30000">
                <a:latin typeface="Aptos"/>
                <a:ea typeface="Calibri"/>
                <a:cs typeface="Calibri"/>
              </a:rPr>
              <a:t>ère</a:t>
            </a:r>
            <a:r>
              <a:rPr lang="fr-BE" sz="3600">
                <a:latin typeface="Aptos"/>
                <a:ea typeface="Calibri"/>
                <a:cs typeface="Calibri"/>
              </a:rPr>
              <a:t> année d’enseignement et ceux de 60 ans et plus</a:t>
            </a:r>
            <a:endParaRPr lang="en-US" sz="3600">
              <a:latin typeface="Aptos"/>
              <a:ea typeface="Calibri"/>
              <a:cs typeface="Calibri"/>
            </a:endParaRPr>
          </a:p>
          <a:p>
            <a:pPr marL="457200" indent="-457200">
              <a:lnSpc>
                <a:spcPct val="90000"/>
              </a:lnSpc>
              <a:spcBef>
                <a:spcPts val="1000"/>
              </a:spcBef>
              <a:buFont typeface="Arial"/>
              <a:buChar char="•"/>
            </a:pPr>
            <a:r>
              <a:rPr lang="fr-BE" sz="3600">
                <a:latin typeface="Aptos"/>
                <a:ea typeface="Calibri"/>
                <a:cs typeface="Calibri"/>
              </a:rPr>
              <a:t>Maintien des DPPR, adaptées à la législation fédérale </a:t>
            </a:r>
            <a:endParaRPr lang="en-US" sz="3600">
              <a:latin typeface="Aptos"/>
              <a:ea typeface="Calibri"/>
              <a:cs typeface="Calibri"/>
            </a:endParaRPr>
          </a:p>
          <a:p>
            <a:pPr>
              <a:lnSpc>
                <a:spcPct val="90000"/>
              </a:lnSpc>
              <a:spcBef>
                <a:spcPts val="1000"/>
              </a:spcBef>
            </a:pPr>
            <a:endParaRPr lang="fr-BE" sz="3600">
              <a:latin typeface="Aptos"/>
              <a:ea typeface="Calibri"/>
              <a:cs typeface="Calibri"/>
            </a:endParaRPr>
          </a:p>
          <a:p>
            <a:pPr>
              <a:lnSpc>
                <a:spcPct val="90000"/>
              </a:lnSpc>
              <a:spcBef>
                <a:spcPts val="1000"/>
              </a:spcBef>
            </a:pPr>
            <a:r>
              <a:rPr lang="fr-BE" sz="3600" b="1">
                <a:latin typeface="Aptos"/>
                <a:ea typeface="Calibri"/>
                <a:cs typeface="Calibri"/>
              </a:rPr>
              <a:t>Réduction des détachements pédagogiques, permettant à terme le retour en classe de ces enseignants</a:t>
            </a:r>
            <a:endParaRPr lang="fr-BE" sz="3600">
              <a:latin typeface="Aptos"/>
              <a:ea typeface="Calibri"/>
              <a:cs typeface="Calibri"/>
            </a:endParaRPr>
          </a:p>
          <a:p>
            <a:pPr fontAlgn="base"/>
            <a:endParaRPr lang="fr-BE"/>
          </a:p>
        </p:txBody>
      </p:sp>
      <p:pic>
        <p:nvPicPr>
          <p:cNvPr id="6" name="Graphic 5" descr="Classe avec un remplissage uni">
            <a:extLst>
              <a:ext uri="{FF2B5EF4-FFF2-40B4-BE49-F238E27FC236}">
                <a16:creationId xmlns:a16="http://schemas.microsoft.com/office/drawing/2014/main" id="{237BBF08-F17E-7E66-3816-143FFEF6C97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35655" y="2427925"/>
            <a:ext cx="914400" cy="914400"/>
          </a:xfrm>
          <a:prstGeom prst="rect">
            <a:avLst/>
          </a:prstGeom>
        </p:spPr>
      </p:pic>
    </p:spTree>
    <p:extLst>
      <p:ext uri="{BB962C8B-B14F-4D97-AF65-F5344CB8AC3E}">
        <p14:creationId xmlns:p14="http://schemas.microsoft.com/office/powerpoint/2010/main" val="309013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53912-83CE-67BC-AC46-49570362C9AA}"/>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C3069AFE-957E-89EC-3216-46A9DE195DD5}"/>
              </a:ext>
            </a:extLst>
          </p:cNvPr>
          <p:cNvSpPr/>
          <p:nvPr/>
        </p:nvSpPr>
        <p:spPr>
          <a:xfrm>
            <a:off x="1289768" y="2372697"/>
            <a:ext cx="15994959" cy="7553515"/>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0808654E-E571-1EA1-D772-3EBDDC7E1F4D}"/>
              </a:ext>
            </a:extLst>
          </p:cNvPr>
          <p:cNvSpPr txBox="1"/>
          <p:nvPr/>
        </p:nvSpPr>
        <p:spPr>
          <a:xfrm>
            <a:off x="1785092" y="538700"/>
            <a:ext cx="15536034" cy="1692771"/>
          </a:xfrm>
          <a:prstGeom prst="rect">
            <a:avLst/>
          </a:prstGeom>
        </p:spPr>
        <p:txBody>
          <a:bodyPr wrap="square" lIns="0" tIns="0" rIns="0" bIns="0" rtlCol="0" anchor="t">
            <a:spAutoFit/>
          </a:bodyPr>
          <a:lstStyle/>
          <a:p>
            <a:pPr algn="ctr"/>
            <a:r>
              <a:rPr lang="fr-BE" sz="5500" b="1">
                <a:latin typeface="Sitka Text"/>
                <a:ea typeface="Calibri"/>
                <a:cs typeface="Calibri"/>
              </a:rPr>
              <a:t>Optimalisation des moyens </a:t>
            </a:r>
            <a:endParaRPr lang="en-US" sz="5500">
              <a:latin typeface="Sitka Text"/>
              <a:ea typeface="Calibri"/>
              <a:cs typeface="Calibri"/>
            </a:endParaRPr>
          </a:p>
          <a:p>
            <a:pPr algn="ctr"/>
            <a:r>
              <a:rPr lang="fr-BE" sz="5500" b="1">
                <a:latin typeface="Sitka Text"/>
                <a:ea typeface="Calibri"/>
                <a:cs typeface="Calibri"/>
              </a:rPr>
              <a:t>de fonctionnement des écoles et réseaux</a:t>
            </a:r>
            <a:endParaRPr lang="en-US" sz="5500">
              <a:latin typeface="Sitka Text"/>
              <a:ea typeface="Calibri"/>
              <a:cs typeface="Calibri"/>
            </a:endParaRPr>
          </a:p>
        </p:txBody>
      </p:sp>
      <p:sp>
        <p:nvSpPr>
          <p:cNvPr id="11" name="Freeform 6">
            <a:extLst>
              <a:ext uri="{FF2B5EF4-FFF2-40B4-BE49-F238E27FC236}">
                <a16:creationId xmlns:a16="http://schemas.microsoft.com/office/drawing/2014/main" id="{FC37BE3A-97C4-3FD9-2497-3F00CC1D4B4C}"/>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5B3EA9F9-08DC-41AC-A8A8-1ACD2C29D99A}"/>
              </a:ext>
            </a:extLst>
          </p:cNvPr>
          <p:cNvSpPr txBox="1">
            <a:spLocks/>
          </p:cNvSpPr>
          <p:nvPr/>
        </p:nvSpPr>
        <p:spPr>
          <a:xfrm>
            <a:off x="644254" y="1184074"/>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sp>
        <p:nvSpPr>
          <p:cNvPr id="46" name="TextBox 45">
            <a:extLst>
              <a:ext uri="{FF2B5EF4-FFF2-40B4-BE49-F238E27FC236}">
                <a16:creationId xmlns:a16="http://schemas.microsoft.com/office/drawing/2014/main" id="{83A20F21-CC3F-B823-DB1E-6354369F8376}"/>
              </a:ext>
            </a:extLst>
          </p:cNvPr>
          <p:cNvSpPr txBox="1"/>
          <p:nvPr/>
        </p:nvSpPr>
        <p:spPr>
          <a:xfrm>
            <a:off x="1902949" y="2157719"/>
            <a:ext cx="15356256" cy="8048357"/>
          </a:xfrm>
          <a:prstGeom prst="rect">
            <a:avLst/>
          </a:prstGeom>
          <a:noFill/>
        </p:spPr>
        <p:txBody>
          <a:bodyPr wrap="square" lIns="91440" tIns="45720" rIns="91440" bIns="45720" rtlCol="0" anchor="t">
            <a:spAutoFit/>
          </a:bodyPr>
          <a:lstStyle/>
          <a:p>
            <a:pPr lvl="0"/>
            <a:endParaRPr lang="fr-BE" sz="2800">
              <a:ea typeface="Calibri"/>
              <a:cs typeface="Calibri"/>
            </a:endParaRPr>
          </a:p>
          <a:p>
            <a:pPr marL="457200" indent="-457200">
              <a:lnSpc>
                <a:spcPct val="90000"/>
              </a:lnSpc>
              <a:spcBef>
                <a:spcPts val="1000"/>
              </a:spcBef>
              <a:buFont typeface="Arial"/>
              <a:buChar char="•"/>
            </a:pPr>
            <a:r>
              <a:rPr lang="fr-BE" sz="2800" b="1">
                <a:latin typeface="Aptos"/>
                <a:ea typeface="Calibri"/>
                <a:cs typeface="Calibri"/>
              </a:rPr>
              <a:t>Révision des mécanismes spécifiques de gratuité : </a:t>
            </a:r>
          </a:p>
          <a:p>
            <a:pPr marL="914400" lvl="1" indent="-457200">
              <a:lnSpc>
                <a:spcPct val="90000"/>
              </a:lnSpc>
              <a:spcBef>
                <a:spcPts val="1000"/>
              </a:spcBef>
              <a:buFont typeface="Courier New"/>
              <a:buChar char="o"/>
            </a:pPr>
            <a:r>
              <a:rPr lang="fr-BE" sz="2400">
                <a:latin typeface="Aptos"/>
                <a:ea typeface="Calibri"/>
                <a:cs typeface="Calibri"/>
              </a:rPr>
              <a:t>Mise à disposition d'une partie des montants "gratuité" dans les allocations de fonctionnement des établissements</a:t>
            </a:r>
            <a:endParaRPr lang="fr-BE" sz="2400">
              <a:ea typeface="Calibri"/>
              <a:cs typeface="Calibri"/>
            </a:endParaRPr>
          </a:p>
          <a:p>
            <a:pPr marL="914400" lvl="1" indent="-457200">
              <a:lnSpc>
                <a:spcPct val="90000"/>
              </a:lnSpc>
              <a:spcBef>
                <a:spcPts val="1000"/>
              </a:spcBef>
              <a:buFont typeface="Courier New"/>
              <a:buChar char="o"/>
            </a:pPr>
            <a:r>
              <a:rPr lang="fr-BE" sz="2400">
                <a:latin typeface="Aptos"/>
                <a:ea typeface="Calibri"/>
                <a:cs typeface="Calibri"/>
              </a:rPr>
              <a:t>Obligation d'une mise à disposition gratuite de fournitures scolaires pour les élèves qui en ont le plus besoin jusqu’en 6e primaire</a:t>
            </a:r>
            <a:endParaRPr lang="en-US" sz="2400">
              <a:latin typeface="Aptos"/>
              <a:ea typeface="Calibri"/>
              <a:cs typeface="Calibri"/>
            </a:endParaRPr>
          </a:p>
          <a:p>
            <a:pPr marL="914400" lvl="1" indent="-457200">
              <a:lnSpc>
                <a:spcPct val="90000"/>
              </a:lnSpc>
              <a:spcBef>
                <a:spcPts val="1000"/>
              </a:spcBef>
              <a:buFont typeface="Courier New"/>
              <a:buChar char="o"/>
            </a:pPr>
            <a:r>
              <a:rPr lang="fr-BE" sz="2400">
                <a:latin typeface="Aptos"/>
                <a:ea typeface="Calibri"/>
                <a:cs typeface="Calibri"/>
              </a:rPr>
              <a:t>Possibilité de financement des repas scolaires pour les écoles les plus défavorisées (classes ISE 1 à 5), via l’enveloppe de fonctionnement liée à l’encadrement différencié</a:t>
            </a:r>
            <a:endParaRPr lang="en-US" sz="2400">
              <a:latin typeface="Aptos"/>
              <a:ea typeface="Calibri"/>
              <a:cs typeface="Calibri"/>
            </a:endParaRPr>
          </a:p>
          <a:p>
            <a:pPr marL="457200" indent="-457200">
              <a:lnSpc>
                <a:spcPct val="120000"/>
              </a:lnSpc>
              <a:spcBef>
                <a:spcPts val="1000"/>
              </a:spcBef>
              <a:buFont typeface="Arial"/>
              <a:buChar char="•"/>
            </a:pPr>
            <a:r>
              <a:rPr lang="fr-BE" sz="2800" b="1">
                <a:latin typeface="Aptos"/>
                <a:ea typeface="Calibri"/>
                <a:cs typeface="Calibri"/>
              </a:rPr>
              <a:t>Encadrement différencié :</a:t>
            </a:r>
            <a:r>
              <a:rPr lang="fr-BE" sz="2800">
                <a:latin typeface="Aptos"/>
                <a:ea typeface="Calibri"/>
                <a:cs typeface="Calibri"/>
              </a:rPr>
              <a:t> maintien de l'encadrement enseignant, révision des moyens de fonctionnement </a:t>
            </a:r>
          </a:p>
          <a:p>
            <a:pPr marL="457200" indent="-457200">
              <a:spcBef>
                <a:spcPts val="1000"/>
              </a:spcBef>
              <a:buFont typeface="Arial"/>
              <a:buChar char="•"/>
            </a:pPr>
            <a:r>
              <a:rPr lang="fr-BE" sz="2800" b="1">
                <a:latin typeface="Aptos"/>
                <a:ea typeface="Calibri"/>
                <a:cs typeface="Calibri"/>
              </a:rPr>
              <a:t>Non-indexation </a:t>
            </a:r>
            <a:r>
              <a:rPr lang="fr-BE" sz="2800">
                <a:latin typeface="Aptos"/>
                <a:ea typeface="Calibri"/>
                <a:cs typeface="Calibri"/>
              </a:rPr>
              <a:t>des moyens de fonctionnement des écoles pour l'année 2026</a:t>
            </a:r>
            <a:endParaRPr lang="en-US" sz="2800">
              <a:latin typeface="Aptos"/>
              <a:ea typeface="Calibri"/>
              <a:cs typeface="Calibri"/>
            </a:endParaRPr>
          </a:p>
          <a:p>
            <a:pPr marL="457200" indent="-457200">
              <a:spcBef>
                <a:spcPts val="1000"/>
              </a:spcBef>
              <a:buFont typeface="Arial"/>
              <a:buChar char="•"/>
            </a:pPr>
            <a:r>
              <a:rPr lang="fr-BE" sz="2800" b="1">
                <a:latin typeface="Aptos"/>
                <a:ea typeface="Calibri"/>
                <a:cs typeface="Calibri"/>
              </a:rPr>
              <a:t>Alignement du droit d’inscriptions aux ESAHR (94 euros pour les 12-17 ans) aux moins </a:t>
            </a:r>
            <a:br>
              <a:rPr lang="fr-BE" sz="2800" b="1">
                <a:latin typeface="Aptos"/>
              </a:rPr>
            </a:br>
            <a:r>
              <a:rPr lang="fr-BE" sz="2800" b="1">
                <a:latin typeface="Aptos"/>
                <a:ea typeface="Calibri"/>
                <a:cs typeface="Calibri"/>
              </a:rPr>
              <a:t>de 12 ans, </a:t>
            </a:r>
            <a:r>
              <a:rPr lang="fr-BE" sz="2800">
                <a:latin typeface="Aptos"/>
                <a:ea typeface="Calibri"/>
                <a:cs typeface="Calibri"/>
              </a:rPr>
              <a:t>avec réinjection d'une partie des recettes pour refinancer ces établissements</a:t>
            </a:r>
            <a:endParaRPr lang="en-US" sz="2800">
              <a:latin typeface="Aptos"/>
              <a:ea typeface="Calibri"/>
              <a:cs typeface="Calibri"/>
            </a:endParaRPr>
          </a:p>
          <a:p>
            <a:pPr marL="457200" indent="-457200">
              <a:spcBef>
                <a:spcPts val="1000"/>
              </a:spcBef>
              <a:buFont typeface="Arial"/>
              <a:buChar char="•"/>
            </a:pPr>
            <a:r>
              <a:rPr lang="fr-BE" sz="2800" b="1">
                <a:latin typeface="Aptos"/>
                <a:ea typeface="Calibri"/>
                <a:cs typeface="Calibri"/>
              </a:rPr>
              <a:t>Fin des dérogations </a:t>
            </a:r>
            <a:r>
              <a:rPr lang="fr-BE" sz="2800">
                <a:latin typeface="Aptos"/>
                <a:ea typeface="Calibri"/>
                <a:cs typeface="Calibri"/>
              </a:rPr>
              <a:t>pour des emplois hors cadre, sans critères objectifs</a:t>
            </a:r>
            <a:endParaRPr lang="en-US" sz="2800">
              <a:latin typeface="Aptos"/>
              <a:ea typeface="Calibri"/>
              <a:cs typeface="Calibri"/>
            </a:endParaRPr>
          </a:p>
          <a:p>
            <a:pPr marL="457200" indent="-457200">
              <a:spcBef>
                <a:spcPts val="1000"/>
              </a:spcBef>
              <a:buFont typeface="Arial"/>
              <a:buChar char="•"/>
            </a:pPr>
            <a:r>
              <a:rPr lang="fr-BE" sz="2800" b="1">
                <a:latin typeface="Aptos"/>
                <a:ea typeface="Calibri"/>
                <a:cs typeface="Calibri"/>
              </a:rPr>
              <a:t>Réduction de 30% </a:t>
            </a:r>
            <a:r>
              <a:rPr lang="fr-BE" sz="2800">
                <a:latin typeface="Aptos"/>
                <a:ea typeface="Calibri"/>
                <a:cs typeface="Calibri"/>
              </a:rPr>
              <a:t>des moyens des Cellules de soutien et d’accompagnement des réseaux, avec un </a:t>
            </a:r>
            <a:r>
              <a:rPr lang="fr-BE" sz="2800" err="1">
                <a:latin typeface="Aptos"/>
                <a:ea typeface="Calibri"/>
                <a:cs typeface="Calibri"/>
              </a:rPr>
              <a:t>reciblage</a:t>
            </a:r>
            <a:r>
              <a:rPr lang="fr-BE" sz="2800">
                <a:latin typeface="Aptos"/>
                <a:ea typeface="Calibri"/>
                <a:cs typeface="Calibri"/>
              </a:rPr>
              <a:t> de leurs missions </a:t>
            </a:r>
          </a:p>
          <a:p>
            <a:pPr lvl="0"/>
            <a:endParaRPr lang="fr-BE" sz="2400">
              <a:ea typeface="Calibri"/>
              <a:cs typeface="Calibri"/>
            </a:endParaRPr>
          </a:p>
        </p:txBody>
      </p:sp>
      <p:pic>
        <p:nvPicPr>
          <p:cNvPr id="6" name="Graphic 5" descr="Classe avec un remplissage uni">
            <a:extLst>
              <a:ext uri="{FF2B5EF4-FFF2-40B4-BE49-F238E27FC236}">
                <a16:creationId xmlns:a16="http://schemas.microsoft.com/office/drawing/2014/main" id="{3E30B356-223B-0A13-FBC9-2A752A3ED8C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35655" y="2427925"/>
            <a:ext cx="914400" cy="914400"/>
          </a:xfrm>
          <a:prstGeom prst="rect">
            <a:avLst/>
          </a:prstGeom>
        </p:spPr>
      </p:pic>
    </p:spTree>
    <p:extLst>
      <p:ext uri="{BB962C8B-B14F-4D97-AF65-F5344CB8AC3E}">
        <p14:creationId xmlns:p14="http://schemas.microsoft.com/office/powerpoint/2010/main" val="37287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7920-4BEE-6ACA-D4A3-CA0E33054460}"/>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2523D9A3-A6F0-674B-CBC4-210A6FDE97FA}"/>
              </a:ext>
            </a:extLst>
          </p:cNvPr>
          <p:cNvSpPr/>
          <p:nvPr/>
        </p:nvSpPr>
        <p:spPr>
          <a:xfrm>
            <a:off x="2558162" y="2664878"/>
            <a:ext cx="14789575" cy="6173343"/>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A99774C7-2EB7-5A7C-9548-090DE34F711F}"/>
              </a:ext>
            </a:extLst>
          </p:cNvPr>
          <p:cNvSpPr txBox="1"/>
          <p:nvPr/>
        </p:nvSpPr>
        <p:spPr>
          <a:xfrm>
            <a:off x="1785092" y="538700"/>
            <a:ext cx="15551691" cy="885948"/>
          </a:xfrm>
          <a:prstGeom prst="rect">
            <a:avLst/>
          </a:prstGeom>
        </p:spPr>
        <p:txBody>
          <a:bodyPr wrap="square" lIns="0" tIns="0" rIns="0" bIns="0" rtlCol="0" anchor="t">
            <a:spAutoFit/>
          </a:bodyPr>
          <a:lstStyle/>
          <a:p>
            <a:pPr algn="ctr">
              <a:lnSpc>
                <a:spcPts val="7517"/>
              </a:lnSpc>
            </a:pPr>
            <a:r>
              <a:rPr lang="fr-BE" sz="5500" b="1">
                <a:latin typeface="Sitka Text"/>
                <a:ea typeface="Calibri"/>
                <a:cs typeface="Calibri"/>
              </a:rPr>
              <a:t>Renforcement des parcours des élèves</a:t>
            </a:r>
            <a:endParaRPr lang="en-US" sz="5500">
              <a:latin typeface="Sitka Text"/>
              <a:ea typeface="Calibri"/>
              <a:cs typeface="Calibri"/>
            </a:endParaRPr>
          </a:p>
        </p:txBody>
      </p:sp>
      <p:sp>
        <p:nvSpPr>
          <p:cNvPr id="11" name="Freeform 6">
            <a:extLst>
              <a:ext uri="{FF2B5EF4-FFF2-40B4-BE49-F238E27FC236}">
                <a16:creationId xmlns:a16="http://schemas.microsoft.com/office/drawing/2014/main" id="{8816469E-6E59-9681-E5FC-F2251820B3DE}"/>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86A948D3-6A30-F156-C6AC-5078E190FEBC}"/>
              </a:ext>
            </a:extLst>
          </p:cNvPr>
          <p:cNvSpPr txBox="1">
            <a:spLocks/>
          </p:cNvSpPr>
          <p:nvPr/>
        </p:nvSpPr>
        <p:spPr>
          <a:xfrm>
            <a:off x="644254" y="1184074"/>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sp>
        <p:nvSpPr>
          <p:cNvPr id="46" name="TextBox 45">
            <a:extLst>
              <a:ext uri="{FF2B5EF4-FFF2-40B4-BE49-F238E27FC236}">
                <a16:creationId xmlns:a16="http://schemas.microsoft.com/office/drawing/2014/main" id="{0FC5A0F0-150A-84F8-B86A-00264DD2EBA6}"/>
              </a:ext>
            </a:extLst>
          </p:cNvPr>
          <p:cNvSpPr txBox="1"/>
          <p:nvPr/>
        </p:nvSpPr>
        <p:spPr>
          <a:xfrm rot="10800000" flipV="1">
            <a:off x="2862779" y="2987866"/>
            <a:ext cx="14186238" cy="5509200"/>
          </a:xfrm>
          <a:prstGeom prst="rect">
            <a:avLst/>
          </a:prstGeom>
          <a:noFill/>
        </p:spPr>
        <p:txBody>
          <a:bodyPr wrap="square" lIns="91440" tIns="45720" rIns="91440" bIns="45720" rtlCol="0" anchor="t">
            <a:spAutoFit/>
          </a:bodyPr>
          <a:lstStyle/>
          <a:p>
            <a:pPr marL="457200" indent="-457200">
              <a:buFont typeface="Arial"/>
              <a:buChar char="•"/>
            </a:pPr>
            <a:r>
              <a:rPr lang="fr-BE" sz="3200" b="1">
                <a:latin typeface="Aptos"/>
                <a:ea typeface="Calibri"/>
                <a:cs typeface="Calibri"/>
              </a:rPr>
              <a:t>Renforcement de l’accompagnement personnalisé</a:t>
            </a:r>
            <a:endParaRPr lang="en-US" sz="3200">
              <a:latin typeface="Aptos"/>
              <a:ea typeface="Calibri"/>
              <a:cs typeface="Calibri"/>
            </a:endParaRPr>
          </a:p>
          <a:p>
            <a:pPr marL="914400" lvl="1" indent="-457200">
              <a:buFont typeface="Courier New"/>
              <a:buChar char="o"/>
            </a:pPr>
            <a:r>
              <a:rPr lang="fr-BE" sz="3200">
                <a:latin typeface="Aptos"/>
                <a:ea typeface="Calibri"/>
                <a:cs typeface="Calibri"/>
              </a:rPr>
              <a:t>220 ETP supplémentaires (en plus des 100 ETP prévus en P6)</a:t>
            </a:r>
            <a:endParaRPr lang="en-US" sz="3200">
              <a:latin typeface="Aptos"/>
              <a:ea typeface="Calibri"/>
              <a:cs typeface="Calibri"/>
            </a:endParaRPr>
          </a:p>
          <a:p>
            <a:pPr marL="914400" lvl="1" indent="-457200">
              <a:buFont typeface="Courier New"/>
              <a:buChar char="o"/>
            </a:pPr>
            <a:r>
              <a:rPr lang="fr-BE" sz="3200">
                <a:latin typeface="Aptos"/>
                <a:ea typeface="Calibri"/>
                <a:cs typeface="Calibri"/>
              </a:rPr>
              <a:t>Boost en 3</a:t>
            </a:r>
            <a:r>
              <a:rPr lang="fr-BE" sz="3200" baseline="30000">
                <a:latin typeface="Aptos"/>
                <a:ea typeface="Calibri"/>
                <a:cs typeface="Calibri"/>
              </a:rPr>
              <a:t>e</a:t>
            </a:r>
            <a:r>
              <a:rPr lang="fr-BE" sz="3200">
                <a:latin typeface="Aptos"/>
                <a:ea typeface="Calibri"/>
                <a:cs typeface="Calibri"/>
              </a:rPr>
              <a:t> et 4</a:t>
            </a:r>
            <a:r>
              <a:rPr lang="fr-BE" sz="3200" baseline="30000">
                <a:latin typeface="Aptos"/>
                <a:ea typeface="Calibri"/>
                <a:cs typeface="Calibri"/>
              </a:rPr>
              <a:t>e</a:t>
            </a:r>
            <a:r>
              <a:rPr lang="fr-BE" sz="3200">
                <a:latin typeface="Aptos"/>
                <a:ea typeface="Calibri"/>
                <a:cs typeface="Calibri"/>
              </a:rPr>
              <a:t> primaires pour renforcer les apprentissages de base, en soutien du test CLE</a:t>
            </a:r>
            <a:endParaRPr lang="en-GB" sz="3200">
              <a:latin typeface="Aptos"/>
              <a:ea typeface="Calibri"/>
              <a:cs typeface="Calibri"/>
            </a:endParaRPr>
          </a:p>
          <a:p>
            <a:pPr marL="914400" lvl="1" indent="-457200">
              <a:buFont typeface="Courier New"/>
              <a:buChar char="o"/>
            </a:pPr>
            <a:endParaRPr lang="fr-BE" sz="3200">
              <a:latin typeface="Aptos"/>
              <a:ea typeface="Calibri"/>
              <a:cs typeface="Calibri"/>
            </a:endParaRPr>
          </a:p>
          <a:p>
            <a:pPr marL="457200" indent="-457200">
              <a:buFont typeface="Arial"/>
              <a:buChar char="•"/>
            </a:pPr>
            <a:r>
              <a:rPr lang="fr-BE" sz="3200" b="1">
                <a:latin typeface="Aptos"/>
                <a:ea typeface="Calibri"/>
                <a:cs typeface="Calibri"/>
              </a:rPr>
              <a:t>Réforme de l'orientation dans l’enseignement spécialisé </a:t>
            </a:r>
            <a:r>
              <a:rPr lang="fr-BE" sz="3200">
                <a:latin typeface="Aptos"/>
                <a:ea typeface="Calibri"/>
                <a:cs typeface="Calibri"/>
              </a:rPr>
              <a:t>afin de garantir que chaque élève bénéficie du type d'enseignement le plus adapté à ses besoins</a:t>
            </a:r>
            <a:endParaRPr lang="en-GB" sz="3200">
              <a:latin typeface="Aptos"/>
              <a:ea typeface="Calibri"/>
              <a:cs typeface="Calibri"/>
            </a:endParaRPr>
          </a:p>
          <a:p>
            <a:r>
              <a:rPr lang="fr-BE" sz="3200">
                <a:latin typeface="Aptos"/>
                <a:ea typeface="Calibri"/>
                <a:cs typeface="Calibri"/>
              </a:rPr>
              <a:t>  </a:t>
            </a:r>
            <a:endParaRPr lang="en-GB" sz="3200">
              <a:latin typeface="Aptos"/>
              <a:ea typeface="Calibri"/>
              <a:cs typeface="Calibri"/>
            </a:endParaRPr>
          </a:p>
          <a:p>
            <a:pPr marL="457200" indent="-457200">
              <a:buFont typeface="Arial"/>
              <a:buChar char="•"/>
            </a:pPr>
            <a:r>
              <a:rPr lang="fr-BE" sz="3200" b="1">
                <a:latin typeface="Aptos"/>
                <a:ea typeface="Calibri"/>
                <a:cs typeface="Calibri"/>
              </a:rPr>
              <a:t>Renforcement de l’encadrement au sein des CPMS:</a:t>
            </a:r>
            <a:r>
              <a:rPr lang="fr-BE" sz="3200">
                <a:latin typeface="Aptos"/>
                <a:ea typeface="Calibri"/>
                <a:cs typeface="Calibri"/>
              </a:rPr>
              <a:t> prise en compte des besoins croissants des élèves et de mieux former les directions des CPMS</a:t>
            </a:r>
            <a:endParaRPr lang="en-GB" sz="3200">
              <a:latin typeface="Aptos"/>
              <a:ea typeface="Calibri"/>
              <a:cs typeface="Calibri"/>
            </a:endParaRPr>
          </a:p>
        </p:txBody>
      </p:sp>
      <p:pic>
        <p:nvPicPr>
          <p:cNvPr id="6" name="Graphic 5" descr="Classe avec un remplissage uni">
            <a:extLst>
              <a:ext uri="{FF2B5EF4-FFF2-40B4-BE49-F238E27FC236}">
                <a16:creationId xmlns:a16="http://schemas.microsoft.com/office/drawing/2014/main" id="{89D74186-C095-6A23-74CB-7D5F28B5427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74803" y="2201212"/>
            <a:ext cx="914400" cy="914400"/>
          </a:xfrm>
          <a:prstGeom prst="rect">
            <a:avLst/>
          </a:prstGeom>
        </p:spPr>
      </p:pic>
    </p:spTree>
    <p:extLst>
      <p:ext uri="{BB962C8B-B14F-4D97-AF65-F5344CB8AC3E}">
        <p14:creationId xmlns:p14="http://schemas.microsoft.com/office/powerpoint/2010/main" val="409145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F011F-EBC0-89A0-35BE-0F4478B3BC12}"/>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01C63626-87EE-C1B7-A7E8-1828BC1956F3}"/>
              </a:ext>
            </a:extLst>
          </p:cNvPr>
          <p:cNvSpPr/>
          <p:nvPr/>
        </p:nvSpPr>
        <p:spPr>
          <a:xfrm>
            <a:off x="2807177" y="3062087"/>
            <a:ext cx="13746060" cy="5922910"/>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5DDADA46-8397-8516-CDDD-61737BD10777}"/>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rPr>
              <a:t>L'Enfance fait sa part </a:t>
            </a:r>
          </a:p>
        </p:txBody>
      </p:sp>
      <p:sp>
        <p:nvSpPr>
          <p:cNvPr id="11" name="Freeform 6">
            <a:extLst>
              <a:ext uri="{FF2B5EF4-FFF2-40B4-BE49-F238E27FC236}">
                <a16:creationId xmlns:a16="http://schemas.microsoft.com/office/drawing/2014/main" id="{26446095-502A-27F1-6FB9-DC58EF38400E}"/>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6" name="TextBox 45">
            <a:extLst>
              <a:ext uri="{FF2B5EF4-FFF2-40B4-BE49-F238E27FC236}">
                <a16:creationId xmlns:a16="http://schemas.microsoft.com/office/drawing/2014/main" id="{A4CE9E21-8754-28B8-C979-BF0C650F684A}"/>
              </a:ext>
            </a:extLst>
          </p:cNvPr>
          <p:cNvSpPr txBox="1"/>
          <p:nvPr/>
        </p:nvSpPr>
        <p:spPr>
          <a:xfrm>
            <a:off x="3025182" y="3128778"/>
            <a:ext cx="13074555" cy="5909310"/>
          </a:xfrm>
          <a:prstGeom prst="rect">
            <a:avLst/>
          </a:prstGeom>
          <a:noFill/>
        </p:spPr>
        <p:txBody>
          <a:bodyPr wrap="square" lIns="91440" tIns="45720" rIns="91440" bIns="45720" rtlCol="0" anchor="t">
            <a:spAutoFit/>
          </a:bodyPr>
          <a:lstStyle/>
          <a:p>
            <a:pPr marL="571500" indent="-571500">
              <a:buFont typeface="Arial"/>
              <a:buChar char="•"/>
            </a:pPr>
            <a:r>
              <a:rPr lang="fr" sz="3600">
                <a:latin typeface="Aptos"/>
                <a:ea typeface="Calibri"/>
                <a:cs typeface="Calibri"/>
              </a:rPr>
              <a:t>Une </a:t>
            </a:r>
            <a:r>
              <a:rPr lang="fr" sz="3600" b="1">
                <a:latin typeface="Aptos"/>
                <a:ea typeface="Calibri"/>
                <a:cs typeface="Calibri"/>
              </a:rPr>
              <a:t>dotation complémentaire</a:t>
            </a:r>
            <a:r>
              <a:rPr lang="fr" sz="3600">
                <a:latin typeface="Aptos"/>
                <a:ea typeface="Calibri"/>
                <a:cs typeface="Calibri"/>
              </a:rPr>
              <a:t> pour mettre fin à son sous-financement structurel</a:t>
            </a:r>
          </a:p>
          <a:p>
            <a:pPr marL="285750" indent="-285750">
              <a:buFont typeface="Arial"/>
              <a:buChar char="•"/>
            </a:pPr>
            <a:endParaRPr lang="fr" sz="3600">
              <a:latin typeface="Aptos"/>
              <a:ea typeface="Calibri"/>
              <a:cs typeface="Arial"/>
            </a:endParaRPr>
          </a:p>
          <a:p>
            <a:pPr marL="571500" indent="-571500">
              <a:buFont typeface="Arial"/>
              <a:buChar char="•"/>
            </a:pPr>
            <a:r>
              <a:rPr lang="fr" sz="3600" b="1">
                <a:latin typeface="Aptos"/>
                <a:ea typeface="Calibri"/>
                <a:cs typeface="Calibri"/>
              </a:rPr>
              <a:t>Réduction</a:t>
            </a:r>
            <a:r>
              <a:rPr lang="fr" sz="3600">
                <a:latin typeface="Aptos"/>
                <a:ea typeface="Calibri"/>
                <a:cs typeface="Calibri"/>
              </a:rPr>
              <a:t> des dépenses informatiques</a:t>
            </a:r>
          </a:p>
          <a:p>
            <a:pPr marL="571500" indent="-571500">
              <a:buFont typeface="Arial"/>
              <a:buChar char="•"/>
            </a:pPr>
            <a:endParaRPr lang="fr" sz="3600">
              <a:latin typeface="Aptos"/>
              <a:ea typeface="Calibri"/>
              <a:cs typeface="Arial"/>
            </a:endParaRPr>
          </a:p>
          <a:p>
            <a:pPr marL="571500" indent="-571500">
              <a:buFont typeface="Arial"/>
              <a:buChar char="•"/>
            </a:pPr>
            <a:r>
              <a:rPr lang="fr" sz="3600" b="1">
                <a:latin typeface="Aptos"/>
                <a:ea typeface="Calibri"/>
                <a:cs typeface="Calibri"/>
              </a:rPr>
              <a:t>Non-indexation</a:t>
            </a:r>
            <a:r>
              <a:rPr lang="fr" sz="3600">
                <a:latin typeface="Aptos"/>
                <a:ea typeface="Calibri"/>
                <a:cs typeface="Calibri"/>
              </a:rPr>
              <a:t> des subventions aux opérateurs</a:t>
            </a:r>
          </a:p>
          <a:p>
            <a:pPr marL="571500" indent="-571500" algn="ctr">
              <a:buFont typeface="Arial"/>
              <a:buChar char="•"/>
            </a:pPr>
            <a:endParaRPr lang="fr" sz="3600">
              <a:latin typeface="Aptos"/>
              <a:ea typeface="Calibri"/>
              <a:cs typeface="Arial"/>
            </a:endParaRPr>
          </a:p>
          <a:p>
            <a:pPr marL="571500" indent="-571500">
              <a:buFont typeface="Arial"/>
              <a:buChar char="•"/>
            </a:pPr>
            <a:r>
              <a:rPr lang="fr" sz="3600" b="1">
                <a:latin typeface="Aptos"/>
                <a:ea typeface="Calibri"/>
                <a:cs typeface="Calibri"/>
              </a:rPr>
              <a:t>L'arrêté MILAC n'est pas mis en œuvre </a:t>
            </a:r>
            <a:r>
              <a:rPr lang="fr" sz="3600">
                <a:latin typeface="Aptos"/>
                <a:ea typeface="Calibri"/>
                <a:cs typeface="Calibri"/>
              </a:rPr>
              <a:t>mais le critère de 1,5 encadrants pour 7 enfants évolue vers une </a:t>
            </a:r>
            <a:r>
              <a:rPr lang="fr" sz="3600" b="1">
                <a:latin typeface="Aptos"/>
                <a:ea typeface="Calibri"/>
                <a:cs typeface="Calibri"/>
              </a:rPr>
              <a:t>norme guide dans les milieux d’accueil </a:t>
            </a:r>
            <a:endParaRPr lang="fr-FR" sz="3600">
              <a:latin typeface="Aptos"/>
              <a:ea typeface="Calibri"/>
              <a:cs typeface="Calibri"/>
            </a:endParaRPr>
          </a:p>
          <a:p>
            <a:pPr marL="571500" indent="-571500">
              <a:buFont typeface="Arial"/>
              <a:buChar char="•"/>
            </a:pPr>
            <a:endParaRPr lang="fr-FR"/>
          </a:p>
        </p:txBody>
      </p:sp>
      <p:pic>
        <p:nvPicPr>
          <p:cNvPr id="2" name="Graphique 1" descr="Cigogne bébé avec un remplissage uni">
            <a:extLst>
              <a:ext uri="{FF2B5EF4-FFF2-40B4-BE49-F238E27FC236}">
                <a16:creationId xmlns:a16="http://schemas.microsoft.com/office/drawing/2014/main" id="{33764A50-5AEB-9EBF-EC28-C6589C77BF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2878" y="2112065"/>
            <a:ext cx="914400" cy="914400"/>
          </a:xfrm>
          <a:prstGeom prst="rect">
            <a:avLst/>
          </a:prstGeom>
        </p:spPr>
      </p:pic>
      <p:sp>
        <p:nvSpPr>
          <p:cNvPr id="5" name="TextBox 4">
            <a:extLst>
              <a:ext uri="{FF2B5EF4-FFF2-40B4-BE49-F238E27FC236}">
                <a16:creationId xmlns:a16="http://schemas.microsoft.com/office/drawing/2014/main" id="{7D4F5C1F-DCD9-C894-9DBB-4C8E99AA5949}"/>
              </a:ext>
            </a:extLst>
          </p:cNvPr>
          <p:cNvSpPr txBox="1"/>
          <p:nvPr/>
        </p:nvSpPr>
        <p:spPr>
          <a:xfrm>
            <a:off x="7729353" y="1450319"/>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74 millions </a:t>
            </a:r>
            <a:r>
              <a:rPr lang="en-US" sz="3600" err="1">
                <a:latin typeface="Aptos Bold"/>
                <a:ea typeface="Calibri"/>
                <a:cs typeface="Calibri"/>
              </a:rPr>
              <a:t>d'euros</a:t>
            </a:r>
            <a:r>
              <a:rPr lang="en-US" sz="3600">
                <a:latin typeface="Aptos Bold"/>
                <a:ea typeface="Calibri"/>
                <a:cs typeface="Calibri"/>
              </a:rPr>
              <a:t> </a:t>
            </a:r>
            <a:r>
              <a:rPr lang="en-US" sz="3600" err="1">
                <a:latin typeface="Aptos Bold"/>
                <a:ea typeface="Calibri"/>
                <a:cs typeface="Calibri"/>
              </a:rPr>
              <a:t>d'économies</a:t>
            </a:r>
            <a:r>
              <a:rPr lang="en-US" sz="3600">
                <a:latin typeface="Aptos Bold"/>
                <a:ea typeface="Calibri"/>
                <a:cs typeface="Calibri"/>
              </a:rPr>
              <a:t> </a:t>
            </a:r>
          </a:p>
        </p:txBody>
      </p:sp>
    </p:spTree>
    <p:extLst>
      <p:ext uri="{BB962C8B-B14F-4D97-AF65-F5344CB8AC3E}">
        <p14:creationId xmlns:p14="http://schemas.microsoft.com/office/powerpoint/2010/main" val="143506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1B1F8-0D21-427F-4661-5C7C3A0E5FAC}"/>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5569DAB6-981C-EF87-579D-9BA0B69E4309}"/>
              </a:ext>
            </a:extLst>
          </p:cNvPr>
          <p:cNvSpPr/>
          <p:nvPr/>
        </p:nvSpPr>
        <p:spPr>
          <a:xfrm>
            <a:off x="2505723" y="3546458"/>
            <a:ext cx="14189943" cy="4697729"/>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8A08719C-28DF-8339-8AFB-8479E3C3ABD3}"/>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L'Aide à la Jeunesse fait sa part</a:t>
            </a:r>
            <a:endParaRPr lang="fr-BE" sz="5500" b="1">
              <a:solidFill>
                <a:srgbClr val="000000"/>
              </a:solidFill>
              <a:latin typeface="Sitka Text"/>
              <a:ea typeface="Codec Pro Bold"/>
              <a:cs typeface="Codec Pro Bold"/>
            </a:endParaRPr>
          </a:p>
        </p:txBody>
      </p:sp>
      <p:sp>
        <p:nvSpPr>
          <p:cNvPr id="11" name="Freeform 6">
            <a:extLst>
              <a:ext uri="{FF2B5EF4-FFF2-40B4-BE49-F238E27FC236}">
                <a16:creationId xmlns:a16="http://schemas.microsoft.com/office/drawing/2014/main" id="{47D683F3-FBAA-EB66-2663-C0FAC7FD8549}"/>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B6AF3ABB-D12C-9FE0-B76C-BCE291661F5E}"/>
              </a:ext>
            </a:extLst>
          </p:cNvPr>
          <p:cNvSpPr txBox="1">
            <a:spLocks/>
          </p:cNvSpPr>
          <p:nvPr/>
        </p:nvSpPr>
        <p:spPr>
          <a:xfrm>
            <a:off x="-1291226" y="1300128"/>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sp>
        <p:nvSpPr>
          <p:cNvPr id="46" name="TextBox 45">
            <a:extLst>
              <a:ext uri="{FF2B5EF4-FFF2-40B4-BE49-F238E27FC236}">
                <a16:creationId xmlns:a16="http://schemas.microsoft.com/office/drawing/2014/main" id="{E082FB2E-725A-7D0D-49C5-3D761373D659}"/>
              </a:ext>
            </a:extLst>
          </p:cNvPr>
          <p:cNvSpPr txBox="1"/>
          <p:nvPr/>
        </p:nvSpPr>
        <p:spPr>
          <a:xfrm>
            <a:off x="3061625" y="3768872"/>
            <a:ext cx="13074555" cy="4247317"/>
          </a:xfrm>
          <a:prstGeom prst="rect">
            <a:avLst/>
          </a:prstGeom>
          <a:noFill/>
        </p:spPr>
        <p:txBody>
          <a:bodyPr wrap="square" lIns="91440" tIns="45720" rIns="91440" bIns="45720" rtlCol="0" anchor="t">
            <a:spAutoFit/>
          </a:bodyPr>
          <a:lstStyle/>
          <a:p>
            <a:pPr marL="571500" indent="-571500">
              <a:buFont typeface="Arial"/>
              <a:buChar char="•"/>
            </a:pPr>
            <a:r>
              <a:rPr lang="fr-BE" sz="3600" b="1">
                <a:latin typeface="Aptos"/>
                <a:ea typeface="Calibri"/>
                <a:cs typeface="Calibri"/>
              </a:rPr>
              <a:t>Gel </a:t>
            </a:r>
            <a:r>
              <a:rPr lang="fr-BE" sz="3600">
                <a:latin typeface="Aptos"/>
                <a:ea typeface="Calibri"/>
                <a:cs typeface="Calibri"/>
              </a:rPr>
              <a:t>des montants de subventions aux services agréés sur 3 ans (triennat)</a:t>
            </a:r>
            <a:endParaRPr lang="fr-FR" sz="3600">
              <a:latin typeface="Aptos"/>
              <a:ea typeface="Calibri"/>
              <a:cs typeface="Calibri"/>
            </a:endParaRPr>
          </a:p>
          <a:p>
            <a:endParaRPr lang="fr-BE" sz="3600">
              <a:latin typeface="Aptos"/>
              <a:ea typeface="Calibri"/>
              <a:cs typeface="Arial"/>
            </a:endParaRPr>
          </a:p>
          <a:p>
            <a:pPr marL="571500" indent="-571500">
              <a:buFont typeface="Arial"/>
              <a:buChar char="•"/>
            </a:pPr>
            <a:r>
              <a:rPr lang="fr-BE" sz="3600" b="1">
                <a:latin typeface="Aptos"/>
                <a:ea typeface="Calibri"/>
                <a:cs typeface="Calibri"/>
              </a:rPr>
              <a:t>Réduction</a:t>
            </a:r>
            <a:r>
              <a:rPr lang="fr-BE" sz="3600">
                <a:latin typeface="Aptos"/>
                <a:ea typeface="Calibri"/>
                <a:cs typeface="Calibri"/>
              </a:rPr>
              <a:t> des coûts administratifs en 2029</a:t>
            </a:r>
          </a:p>
          <a:p>
            <a:endParaRPr lang="fr-BE" sz="3600">
              <a:latin typeface="Aptos"/>
              <a:ea typeface="Calibri"/>
              <a:cs typeface="Arial"/>
            </a:endParaRPr>
          </a:p>
          <a:p>
            <a:pPr marL="571500" indent="-571500">
              <a:buFont typeface="Arial"/>
              <a:buChar char="•"/>
            </a:pPr>
            <a:r>
              <a:rPr lang="fr-BE" sz="3600">
                <a:latin typeface="Aptos"/>
                <a:ea typeface="Calibri"/>
                <a:cs typeface="Calibri"/>
              </a:rPr>
              <a:t>Poursuite du plan </a:t>
            </a:r>
            <a:r>
              <a:rPr lang="fr-BE" sz="3600" b="1">
                <a:latin typeface="Aptos"/>
                <a:ea typeface="Calibri"/>
                <a:cs typeface="Calibri"/>
              </a:rPr>
              <a:t>quinquennal : </a:t>
            </a:r>
            <a:r>
              <a:rPr lang="fr-BE" sz="3600">
                <a:latin typeface="Aptos"/>
                <a:ea typeface="Calibri"/>
                <a:cs typeface="Calibri"/>
              </a:rPr>
              <a:t>encadrement augmenté, Accueillant Professionnels en Famille, Familles d’accueil…</a:t>
            </a:r>
            <a:endParaRPr lang="fr-BE">
              <a:latin typeface="Aptos"/>
              <a:ea typeface="Calibri"/>
              <a:cs typeface="Calibri"/>
            </a:endParaRPr>
          </a:p>
          <a:p>
            <a:pPr marL="571500" indent="-571500">
              <a:buFont typeface="Arial"/>
              <a:buChar char="•"/>
            </a:pPr>
            <a:endParaRPr lang="fr"/>
          </a:p>
        </p:txBody>
      </p:sp>
      <p:pic>
        <p:nvPicPr>
          <p:cNvPr id="2" name="Graphique 1" descr="Soin avec un remplissage uni">
            <a:extLst>
              <a:ext uri="{FF2B5EF4-FFF2-40B4-BE49-F238E27FC236}">
                <a16:creationId xmlns:a16="http://schemas.microsoft.com/office/drawing/2014/main" id="{92AE2C0D-54BC-FA1C-194B-4D18060630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2878" y="2112065"/>
            <a:ext cx="914400" cy="914400"/>
          </a:xfrm>
          <a:prstGeom prst="rect">
            <a:avLst/>
          </a:prstGeom>
        </p:spPr>
      </p:pic>
      <p:sp>
        <p:nvSpPr>
          <p:cNvPr id="6" name="TextBox 5">
            <a:extLst>
              <a:ext uri="{FF2B5EF4-FFF2-40B4-BE49-F238E27FC236}">
                <a16:creationId xmlns:a16="http://schemas.microsoft.com/office/drawing/2014/main" id="{19399AEE-C0B2-1193-0EA1-BA2DD2E23703}"/>
              </a:ext>
            </a:extLst>
          </p:cNvPr>
          <p:cNvSpPr txBox="1"/>
          <p:nvPr/>
        </p:nvSpPr>
        <p:spPr>
          <a:xfrm>
            <a:off x="7729353" y="1450319"/>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1,5 million d'euros d'économies </a:t>
            </a:r>
          </a:p>
        </p:txBody>
      </p:sp>
    </p:spTree>
    <p:extLst>
      <p:ext uri="{BB962C8B-B14F-4D97-AF65-F5344CB8AC3E}">
        <p14:creationId xmlns:p14="http://schemas.microsoft.com/office/powerpoint/2010/main" val="410588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075E2-91B6-C85A-6C05-54F3120533FB}"/>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6DED3A14-E059-F104-41CE-5CF70D51B69D}"/>
              </a:ext>
            </a:extLst>
          </p:cNvPr>
          <p:cNvSpPr/>
          <p:nvPr/>
        </p:nvSpPr>
        <p:spPr>
          <a:xfrm>
            <a:off x="2687907" y="3279935"/>
            <a:ext cx="13746060" cy="4186877"/>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8BABC606-E261-EAC8-3A43-4E159C534ACE}"/>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La Jeunesse fait sa part</a:t>
            </a:r>
            <a:endParaRPr lang="fr-BE" sz="5500" b="1">
              <a:solidFill>
                <a:srgbClr val="000000"/>
              </a:solidFill>
              <a:latin typeface="Sitka Text"/>
              <a:ea typeface="Codec Pro Bold"/>
              <a:cs typeface="Codec Pro Bold"/>
            </a:endParaRPr>
          </a:p>
        </p:txBody>
      </p:sp>
      <p:sp>
        <p:nvSpPr>
          <p:cNvPr id="11" name="Freeform 6">
            <a:extLst>
              <a:ext uri="{FF2B5EF4-FFF2-40B4-BE49-F238E27FC236}">
                <a16:creationId xmlns:a16="http://schemas.microsoft.com/office/drawing/2014/main" id="{753CDEC7-7D42-9D36-D6F6-4F196A8C16A1}"/>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0BD02D4A-19F5-3B5A-8CFF-A1E076BF2D06}"/>
              </a:ext>
            </a:extLst>
          </p:cNvPr>
          <p:cNvSpPr txBox="1">
            <a:spLocks/>
          </p:cNvSpPr>
          <p:nvPr/>
        </p:nvSpPr>
        <p:spPr>
          <a:xfrm>
            <a:off x="-1291226" y="1300128"/>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sp>
        <p:nvSpPr>
          <p:cNvPr id="46" name="TextBox 45">
            <a:extLst>
              <a:ext uri="{FF2B5EF4-FFF2-40B4-BE49-F238E27FC236}">
                <a16:creationId xmlns:a16="http://schemas.microsoft.com/office/drawing/2014/main" id="{D9D46BD9-9844-C7B2-B0CD-0F97D19AF134}"/>
              </a:ext>
            </a:extLst>
          </p:cNvPr>
          <p:cNvSpPr txBox="1"/>
          <p:nvPr/>
        </p:nvSpPr>
        <p:spPr>
          <a:xfrm>
            <a:off x="3021869" y="3629724"/>
            <a:ext cx="13074555" cy="3970318"/>
          </a:xfrm>
          <a:prstGeom prst="rect">
            <a:avLst/>
          </a:prstGeom>
          <a:noFill/>
        </p:spPr>
        <p:txBody>
          <a:bodyPr wrap="square" lIns="91440" tIns="45720" rIns="91440" bIns="45720" rtlCol="0" anchor="t">
            <a:spAutoFit/>
          </a:bodyPr>
          <a:lstStyle/>
          <a:p>
            <a:pPr marL="571500" indent="-571500">
              <a:buFont typeface="Arial"/>
              <a:buChar char="•"/>
            </a:pPr>
            <a:r>
              <a:rPr lang="fr-BE" sz="3600" b="1">
                <a:latin typeface="Aptos"/>
                <a:ea typeface="Calibri"/>
                <a:cs typeface="Calibri"/>
              </a:rPr>
              <a:t>Moratoire en 2026-27 </a:t>
            </a:r>
            <a:r>
              <a:rPr lang="fr-BE" sz="3600">
                <a:latin typeface="Aptos"/>
                <a:ea typeface="Calibri"/>
                <a:cs typeface="Calibri"/>
              </a:rPr>
              <a:t>sur l’introduction de demande de nouveaux agréments</a:t>
            </a:r>
            <a:endParaRPr lang="fr-FR" sz="3600">
              <a:latin typeface="Aptos"/>
              <a:ea typeface="Calibri"/>
              <a:cs typeface="Calibri"/>
            </a:endParaRPr>
          </a:p>
          <a:p>
            <a:pPr marL="571500" indent="-571500">
              <a:buFont typeface="Arial"/>
              <a:buChar char="•"/>
            </a:pPr>
            <a:endParaRPr lang="fr-BE" sz="3600">
              <a:latin typeface="Aptos"/>
              <a:ea typeface="Calibri"/>
              <a:cs typeface="Arial"/>
            </a:endParaRPr>
          </a:p>
          <a:p>
            <a:pPr marL="571500" indent="-571500">
              <a:buFont typeface="Arial"/>
              <a:buChar char="•"/>
            </a:pPr>
            <a:r>
              <a:rPr lang="fr-BE" sz="3600">
                <a:latin typeface="Aptos"/>
                <a:ea typeface="Calibri"/>
                <a:cs typeface="Calibri"/>
              </a:rPr>
              <a:t>Procédure de financement simplifiée</a:t>
            </a:r>
            <a:endParaRPr lang="fr-FR" sz="3600">
              <a:latin typeface="Aptos"/>
              <a:ea typeface="Calibri"/>
              <a:cs typeface="Calibri"/>
            </a:endParaRPr>
          </a:p>
          <a:p>
            <a:pPr marL="571500" indent="-571500">
              <a:buFont typeface="Arial"/>
              <a:buChar char="•"/>
            </a:pPr>
            <a:endParaRPr lang="fr-BE" sz="3600">
              <a:latin typeface="Aptos"/>
              <a:ea typeface="Calibri"/>
              <a:cs typeface="Arial"/>
            </a:endParaRPr>
          </a:p>
          <a:p>
            <a:pPr marL="571500" indent="-571500">
              <a:buFont typeface="Arial"/>
              <a:buChar char="•"/>
            </a:pPr>
            <a:r>
              <a:rPr lang="fr-BE" sz="3600">
                <a:latin typeface="Aptos"/>
                <a:ea typeface="Calibri"/>
                <a:cs typeface="Calibri"/>
              </a:rPr>
              <a:t>Réduction de la charge administrative</a:t>
            </a:r>
            <a:endParaRPr lang="fr-BE">
              <a:latin typeface="Aptos"/>
              <a:ea typeface="Calibri"/>
              <a:cs typeface="Calibri"/>
            </a:endParaRPr>
          </a:p>
          <a:p>
            <a:endParaRPr lang="fr-BE" sz="3600">
              <a:latin typeface="Calibri"/>
              <a:ea typeface="Calibri"/>
              <a:cs typeface="Calibri"/>
            </a:endParaRPr>
          </a:p>
        </p:txBody>
      </p:sp>
      <p:pic>
        <p:nvPicPr>
          <p:cNvPr id="2" name="Graphique 1" descr="Soin avec un remplissage uni">
            <a:extLst>
              <a:ext uri="{FF2B5EF4-FFF2-40B4-BE49-F238E27FC236}">
                <a16:creationId xmlns:a16="http://schemas.microsoft.com/office/drawing/2014/main" id="{667AFF30-C7E1-1112-1E0E-4CD4DD6B78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2878" y="2112065"/>
            <a:ext cx="914400" cy="914400"/>
          </a:xfrm>
          <a:prstGeom prst="rect">
            <a:avLst/>
          </a:prstGeom>
        </p:spPr>
      </p:pic>
    </p:spTree>
    <p:extLst>
      <p:ext uri="{BB962C8B-B14F-4D97-AF65-F5344CB8AC3E}">
        <p14:creationId xmlns:p14="http://schemas.microsoft.com/office/powerpoint/2010/main" val="156165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3732-1712-F309-7950-C3C991D7AD4E}"/>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EA7F3F7C-9862-355D-6A05-961314830202}"/>
              </a:ext>
            </a:extLst>
          </p:cNvPr>
          <p:cNvSpPr/>
          <p:nvPr/>
        </p:nvSpPr>
        <p:spPr>
          <a:xfrm>
            <a:off x="2465965" y="2342954"/>
            <a:ext cx="14655730" cy="6960376"/>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0"/>
              </a:solidFill>
            </a:endParaRPr>
          </a:p>
        </p:txBody>
      </p:sp>
      <p:sp>
        <p:nvSpPr>
          <p:cNvPr id="8" name="TextBox 7">
            <a:extLst>
              <a:ext uri="{FF2B5EF4-FFF2-40B4-BE49-F238E27FC236}">
                <a16:creationId xmlns:a16="http://schemas.microsoft.com/office/drawing/2014/main" id="{F06CE91C-89FE-9C3E-3DE7-DB6B28047B20}"/>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Les Maisons de Justice font leur part</a:t>
            </a:r>
            <a:endParaRPr lang="fr-BE" sz="5500" b="1">
              <a:solidFill>
                <a:srgbClr val="000000"/>
              </a:solidFill>
              <a:latin typeface="Sitka Text"/>
              <a:ea typeface="Codec Pro Bold"/>
              <a:cs typeface="Codec Pro Bold"/>
            </a:endParaRPr>
          </a:p>
        </p:txBody>
      </p:sp>
      <p:sp>
        <p:nvSpPr>
          <p:cNvPr id="11" name="Freeform 6">
            <a:extLst>
              <a:ext uri="{FF2B5EF4-FFF2-40B4-BE49-F238E27FC236}">
                <a16:creationId xmlns:a16="http://schemas.microsoft.com/office/drawing/2014/main" id="{EEDF9554-3B76-C937-42CA-09D01E9C0958}"/>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0F836F24-3ADB-75A9-66F4-C9A02876BEAC}"/>
              </a:ext>
            </a:extLst>
          </p:cNvPr>
          <p:cNvSpPr txBox="1">
            <a:spLocks/>
          </p:cNvSpPr>
          <p:nvPr/>
        </p:nvSpPr>
        <p:spPr>
          <a:xfrm>
            <a:off x="-1291226" y="1300128"/>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sp>
        <p:nvSpPr>
          <p:cNvPr id="46" name="TextBox 45">
            <a:extLst>
              <a:ext uri="{FF2B5EF4-FFF2-40B4-BE49-F238E27FC236}">
                <a16:creationId xmlns:a16="http://schemas.microsoft.com/office/drawing/2014/main" id="{6861E48A-79AC-4EC8-9CD6-B6202928ACE7}"/>
              </a:ext>
            </a:extLst>
          </p:cNvPr>
          <p:cNvSpPr txBox="1"/>
          <p:nvPr/>
        </p:nvSpPr>
        <p:spPr>
          <a:xfrm>
            <a:off x="3021869" y="2540184"/>
            <a:ext cx="14049168" cy="6463308"/>
          </a:xfrm>
          <a:prstGeom prst="rect">
            <a:avLst/>
          </a:prstGeom>
          <a:noFill/>
        </p:spPr>
        <p:txBody>
          <a:bodyPr wrap="square" lIns="91440" tIns="45720" rIns="91440" bIns="45720" rtlCol="0" anchor="t">
            <a:spAutoFit/>
          </a:bodyPr>
          <a:lstStyle/>
          <a:p>
            <a:pPr marL="571500" indent="-571500">
              <a:buFont typeface="Arial"/>
              <a:buChar char="•"/>
            </a:pPr>
            <a:r>
              <a:rPr lang="fr-BE" sz="3600" b="1">
                <a:latin typeface="Aptos"/>
                <a:ea typeface="Calibri"/>
                <a:cs typeface="Calibri"/>
              </a:rPr>
              <a:t>Non indexation</a:t>
            </a:r>
            <a:r>
              <a:rPr lang="fr-BE" sz="3600">
                <a:latin typeface="Aptos"/>
                <a:ea typeface="Calibri"/>
                <a:cs typeface="Calibri"/>
              </a:rPr>
              <a:t> des subventions aux services partenaires</a:t>
            </a:r>
            <a:endParaRPr lang="fr-FR" sz="3600">
              <a:latin typeface="Aptos"/>
              <a:ea typeface="Calibri"/>
              <a:cs typeface="Calibri"/>
            </a:endParaRPr>
          </a:p>
          <a:p>
            <a:endParaRPr lang="fr-BE" sz="3600">
              <a:latin typeface="Aptos"/>
              <a:ea typeface="Calibri"/>
              <a:cs typeface="Arial"/>
            </a:endParaRPr>
          </a:p>
          <a:p>
            <a:pPr marL="571500" indent="-571500">
              <a:buFont typeface="Arial"/>
              <a:buChar char="•"/>
            </a:pPr>
            <a:r>
              <a:rPr lang="fr-BE" sz="3600" b="1">
                <a:latin typeface="Aptos"/>
                <a:ea typeface="Calibri"/>
                <a:cs typeface="Calibri"/>
              </a:rPr>
              <a:t>Réduction</a:t>
            </a:r>
            <a:r>
              <a:rPr lang="fr-BE" sz="3600">
                <a:latin typeface="Aptos"/>
                <a:ea typeface="Calibri"/>
                <a:cs typeface="Calibri"/>
              </a:rPr>
              <a:t> des coûts de formation</a:t>
            </a:r>
          </a:p>
          <a:p>
            <a:endParaRPr lang="fr-BE" sz="3600" b="1">
              <a:latin typeface="Aptos"/>
              <a:ea typeface="Calibri"/>
              <a:cs typeface="Calibri"/>
            </a:endParaRPr>
          </a:p>
          <a:p>
            <a:pPr marL="571500" indent="-571500">
              <a:buFont typeface="Arial"/>
              <a:buChar char="•"/>
            </a:pPr>
            <a:r>
              <a:rPr lang="fr-BE" sz="3600" b="1">
                <a:latin typeface="Aptos"/>
                <a:ea typeface="Calibri"/>
                <a:cs typeface="Calibri"/>
              </a:rPr>
              <a:t>Investissement</a:t>
            </a:r>
            <a:r>
              <a:rPr lang="fr-BE" sz="3600">
                <a:latin typeface="Aptos"/>
                <a:ea typeface="Calibri"/>
                <a:cs typeface="Calibri"/>
              </a:rPr>
              <a:t> pour répondre à la surpopulation carcérale au Fédéral</a:t>
            </a:r>
          </a:p>
          <a:p>
            <a:endParaRPr lang="fr-BE" sz="3600">
              <a:latin typeface="Aptos"/>
              <a:ea typeface="Calibri"/>
              <a:cs typeface="Arial"/>
            </a:endParaRPr>
          </a:p>
          <a:p>
            <a:pPr marL="571500" indent="-571500">
              <a:buFont typeface="Arial"/>
              <a:buChar char="•"/>
            </a:pPr>
            <a:r>
              <a:rPr lang="fr-BE" sz="3600">
                <a:latin typeface="Aptos"/>
                <a:ea typeface="Calibri"/>
                <a:cs typeface="Calibri"/>
              </a:rPr>
              <a:t>Lancement du </a:t>
            </a:r>
            <a:r>
              <a:rPr lang="fr-BE" sz="3600" b="1">
                <a:latin typeface="Aptos"/>
                <a:ea typeface="Calibri"/>
                <a:cs typeface="Calibri"/>
              </a:rPr>
              <a:t>projet de</a:t>
            </a:r>
            <a:r>
              <a:rPr lang="fr-BE" sz="3600">
                <a:latin typeface="Aptos"/>
                <a:ea typeface="Calibri"/>
                <a:cs typeface="Calibri"/>
              </a:rPr>
              <a:t> </a:t>
            </a:r>
            <a:r>
              <a:rPr lang="fr-BE" sz="3600" b="1">
                <a:latin typeface="Aptos"/>
                <a:ea typeface="Calibri"/>
                <a:cs typeface="Calibri"/>
              </a:rPr>
              <a:t>bracelet d’éloignement</a:t>
            </a:r>
            <a:r>
              <a:rPr lang="fr-BE" sz="3600">
                <a:latin typeface="Aptos"/>
                <a:ea typeface="Calibri"/>
                <a:cs typeface="Calibri"/>
              </a:rPr>
              <a:t> pour mieux </a:t>
            </a:r>
            <a:r>
              <a:rPr lang="fr-BE" sz="3600" b="1">
                <a:latin typeface="Aptos"/>
                <a:ea typeface="Calibri"/>
                <a:cs typeface="Calibri"/>
              </a:rPr>
              <a:t>protéger les victimes</a:t>
            </a:r>
            <a:r>
              <a:rPr lang="fr-BE" sz="3600">
                <a:latin typeface="Aptos"/>
                <a:ea typeface="Calibri"/>
                <a:cs typeface="Calibri"/>
              </a:rPr>
              <a:t> de violences intra-familiales </a:t>
            </a:r>
            <a:endParaRPr lang="fr" sz="3600">
              <a:latin typeface="Aptos"/>
              <a:ea typeface="Calibri"/>
              <a:cs typeface="Calibri"/>
            </a:endParaRPr>
          </a:p>
          <a:p>
            <a:endParaRPr lang="fr-BE" sz="3600">
              <a:latin typeface="Aptos"/>
              <a:ea typeface="Calibri"/>
              <a:cs typeface="Arial"/>
            </a:endParaRPr>
          </a:p>
          <a:p>
            <a:pPr marL="571500" indent="-571500">
              <a:buFont typeface="Arial"/>
              <a:buChar char="•"/>
            </a:pPr>
            <a:r>
              <a:rPr lang="fr-BE" sz="3600" b="1">
                <a:latin typeface="Aptos"/>
                <a:ea typeface="Calibri"/>
                <a:cs typeface="Calibri"/>
              </a:rPr>
              <a:t>Préservation de l’encadrement</a:t>
            </a:r>
            <a:r>
              <a:rPr lang="fr-BE" sz="3600">
                <a:latin typeface="Aptos"/>
                <a:ea typeface="Calibri"/>
                <a:cs typeface="Calibri"/>
              </a:rPr>
              <a:t> de la Maison de Justice à Bruxelles</a:t>
            </a:r>
            <a:endParaRPr lang="fr-BE">
              <a:latin typeface="Aptos"/>
              <a:ea typeface="Calibri"/>
              <a:cs typeface="Calibri"/>
            </a:endParaRPr>
          </a:p>
          <a:p>
            <a:pPr marL="571500" indent="-571500">
              <a:buFont typeface="Arial"/>
              <a:buChar char="•"/>
            </a:pPr>
            <a:endParaRPr lang="fr-BE">
              <a:latin typeface="Calibri"/>
              <a:ea typeface="Calibri"/>
              <a:cs typeface="Calibri"/>
            </a:endParaRPr>
          </a:p>
        </p:txBody>
      </p:sp>
      <p:pic>
        <p:nvPicPr>
          <p:cNvPr id="2" name="Graphique 1" descr="À vendre avec un remplissage uni">
            <a:extLst>
              <a:ext uri="{FF2B5EF4-FFF2-40B4-BE49-F238E27FC236}">
                <a16:creationId xmlns:a16="http://schemas.microsoft.com/office/drawing/2014/main" id="{D2BAA466-C4B5-1C7B-D388-E6BEFB21E6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2878" y="1903343"/>
            <a:ext cx="914400" cy="914400"/>
          </a:xfrm>
          <a:prstGeom prst="rect">
            <a:avLst/>
          </a:prstGeom>
        </p:spPr>
      </p:pic>
      <p:sp>
        <p:nvSpPr>
          <p:cNvPr id="6" name="TextBox 5">
            <a:extLst>
              <a:ext uri="{FF2B5EF4-FFF2-40B4-BE49-F238E27FC236}">
                <a16:creationId xmlns:a16="http://schemas.microsoft.com/office/drawing/2014/main" id="{9F4C3836-E6CD-02DC-3449-38B8A29E78FC}"/>
              </a:ext>
            </a:extLst>
          </p:cNvPr>
          <p:cNvSpPr txBox="1"/>
          <p:nvPr/>
        </p:nvSpPr>
        <p:spPr>
          <a:xfrm>
            <a:off x="7729353" y="1450319"/>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887.000 euros </a:t>
            </a:r>
            <a:r>
              <a:rPr lang="en-US" sz="3600" err="1">
                <a:latin typeface="Aptos Bold"/>
                <a:ea typeface="Calibri"/>
                <a:cs typeface="Calibri"/>
              </a:rPr>
              <a:t>d'économies</a:t>
            </a:r>
            <a:r>
              <a:rPr lang="en-US" sz="3600">
                <a:latin typeface="Aptos Bold"/>
                <a:ea typeface="Calibri"/>
                <a:cs typeface="Calibri"/>
              </a:rPr>
              <a:t> </a:t>
            </a:r>
          </a:p>
        </p:txBody>
      </p:sp>
    </p:spTree>
    <p:extLst>
      <p:ext uri="{BB962C8B-B14F-4D97-AF65-F5344CB8AC3E}">
        <p14:creationId xmlns:p14="http://schemas.microsoft.com/office/powerpoint/2010/main" val="240091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508CE-2318-DC09-D7A8-5DF6C9F4158E}"/>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41E08FE3-E45D-9F08-4B3A-F51E462A719C}"/>
              </a:ext>
            </a:extLst>
          </p:cNvPr>
          <p:cNvSpPr/>
          <p:nvPr/>
        </p:nvSpPr>
        <p:spPr>
          <a:xfrm>
            <a:off x="2687907" y="3297312"/>
            <a:ext cx="13746060" cy="5399450"/>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Freeform 6">
            <a:extLst>
              <a:ext uri="{FF2B5EF4-FFF2-40B4-BE49-F238E27FC236}">
                <a16:creationId xmlns:a16="http://schemas.microsoft.com/office/drawing/2014/main" id="{0D414B85-8378-36EA-352C-FB0507B35D01}"/>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3CF4B59B-2100-C50F-160C-57FADEA8A5FF}"/>
              </a:ext>
            </a:extLst>
          </p:cNvPr>
          <p:cNvSpPr txBox="1">
            <a:spLocks/>
          </p:cNvSpPr>
          <p:nvPr/>
        </p:nvSpPr>
        <p:spPr>
          <a:xfrm>
            <a:off x="3359411" y="627216"/>
            <a:ext cx="13074556" cy="1057992"/>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fr-BE" sz="5500" b="1">
                <a:latin typeface="Sitka Text"/>
                <a:ea typeface="+mn-lt"/>
                <a:cs typeface="+mn-lt"/>
              </a:rPr>
              <a:t>La </a:t>
            </a:r>
            <a:r>
              <a:rPr lang="fr-BE" sz="5500" b="1">
                <a:solidFill>
                  <a:srgbClr val="000000"/>
                </a:solidFill>
                <a:latin typeface="Sitka Text"/>
                <a:ea typeface="+mn-lt"/>
                <a:cs typeface="+mn-lt"/>
              </a:rPr>
              <a:t>Culture</a:t>
            </a:r>
            <a:r>
              <a:rPr lang="fr-BE" sz="5500" b="1">
                <a:solidFill>
                  <a:srgbClr val="000000"/>
                </a:solidFill>
                <a:latin typeface="Sitka Text"/>
                <a:ea typeface="Calibri"/>
                <a:cs typeface="Calibri"/>
              </a:rPr>
              <a:t> </a:t>
            </a:r>
            <a:r>
              <a:rPr lang="fr-BE" sz="5500" b="1">
                <a:latin typeface="Sitka Text"/>
                <a:ea typeface="Calibri"/>
                <a:cs typeface="Calibri"/>
              </a:rPr>
              <a:t>fait sa part</a:t>
            </a:r>
            <a:endParaRPr lang="fr-BE" sz="5500">
              <a:latin typeface="Sitka Text"/>
              <a:ea typeface="Calibri"/>
              <a:cs typeface="Calibri"/>
            </a:endParaRPr>
          </a:p>
          <a:p>
            <a:pPr marL="0" indent="0">
              <a:buNone/>
            </a:pPr>
            <a:endParaRPr lang="fr-BE" sz="8600" b="1">
              <a:ea typeface="Calibri"/>
              <a:cs typeface="Calibri"/>
            </a:endParaRPr>
          </a:p>
        </p:txBody>
      </p:sp>
      <p:sp>
        <p:nvSpPr>
          <p:cNvPr id="46" name="TextBox 45">
            <a:extLst>
              <a:ext uri="{FF2B5EF4-FFF2-40B4-BE49-F238E27FC236}">
                <a16:creationId xmlns:a16="http://schemas.microsoft.com/office/drawing/2014/main" id="{3954A689-5E54-6CC4-CA62-D3245AEBD574}"/>
              </a:ext>
            </a:extLst>
          </p:cNvPr>
          <p:cNvSpPr txBox="1"/>
          <p:nvPr/>
        </p:nvSpPr>
        <p:spPr>
          <a:xfrm>
            <a:off x="3024878" y="3680183"/>
            <a:ext cx="13074555" cy="5078313"/>
          </a:xfrm>
          <a:prstGeom prst="rect">
            <a:avLst/>
          </a:prstGeom>
          <a:noFill/>
        </p:spPr>
        <p:txBody>
          <a:bodyPr wrap="square" lIns="91440" tIns="45720" rIns="91440" bIns="45720" rtlCol="0" anchor="t">
            <a:spAutoFit/>
          </a:bodyPr>
          <a:lstStyle/>
          <a:p>
            <a:pPr marL="571500" indent="-571500" fontAlgn="base">
              <a:buFont typeface="Arial"/>
              <a:buChar char="•"/>
            </a:pPr>
            <a:r>
              <a:rPr lang="fr-BE" sz="3600" b="1">
                <a:latin typeface="Aptos"/>
              </a:rPr>
              <a:t>Non-indexation</a:t>
            </a:r>
            <a:r>
              <a:rPr lang="fr-BE" sz="3600">
                <a:latin typeface="Aptos"/>
              </a:rPr>
              <a:t> des subventions</a:t>
            </a:r>
            <a:endParaRPr lang="fr-BE" sz="3600">
              <a:latin typeface="Aptos"/>
              <a:ea typeface="Calibri"/>
              <a:cs typeface="Calibri"/>
            </a:endParaRPr>
          </a:p>
          <a:p>
            <a:pPr fontAlgn="base"/>
            <a:r>
              <a:rPr lang="fr-BE" sz="3600">
                <a:latin typeface="Aptos"/>
              </a:rPr>
              <a:t> </a:t>
            </a:r>
            <a:endParaRPr lang="fr-BE" sz="3600">
              <a:latin typeface="Aptos"/>
              <a:ea typeface="Calibri"/>
              <a:cs typeface="Calibri"/>
            </a:endParaRPr>
          </a:p>
          <a:p>
            <a:pPr marL="571500" indent="-571500" fontAlgn="base">
              <a:buFont typeface="Arial" panose="05000000000000000000" pitchFamily="2" charset="2"/>
              <a:buChar char="•"/>
            </a:pPr>
            <a:r>
              <a:rPr lang="fr-BE" sz="3600" b="1">
                <a:latin typeface="Aptos"/>
              </a:rPr>
              <a:t>Moratoire sur les nouvelles reconnaissances</a:t>
            </a:r>
            <a:r>
              <a:rPr lang="fr-BE" sz="3600">
                <a:latin typeface="Aptos"/>
              </a:rPr>
              <a:t> en centre culturel, lecture publique, langues lettre et livre, centre d’expression et de créativité, éducation permanente, arts plastiques </a:t>
            </a:r>
            <a:endParaRPr lang="fr-BE" sz="3600">
              <a:latin typeface="Aptos"/>
              <a:ea typeface="Calibri"/>
              <a:cs typeface="Calibri"/>
            </a:endParaRPr>
          </a:p>
          <a:p>
            <a:pPr marL="571500" indent="-571500">
              <a:buFont typeface="Arial" panose="05000000000000000000" pitchFamily="2" charset="2"/>
              <a:buChar char="•"/>
            </a:pPr>
            <a:endParaRPr lang="fr-BE" sz="3600">
              <a:latin typeface="Aptos"/>
              <a:ea typeface="Calibri"/>
              <a:cs typeface="Calibri"/>
            </a:endParaRPr>
          </a:p>
          <a:p>
            <a:pPr marL="571500" indent="-571500">
              <a:buFont typeface="Arial" panose="05000000000000000000" pitchFamily="2" charset="2"/>
              <a:buChar char="•"/>
            </a:pPr>
            <a:r>
              <a:rPr lang="fr-BE" sz="3600">
                <a:latin typeface="Aptos"/>
                <a:ea typeface="Calibri"/>
                <a:cs typeface="Calibri"/>
              </a:rPr>
              <a:t>Diminution des </a:t>
            </a:r>
            <a:r>
              <a:rPr lang="fr-BE" sz="3600" b="1">
                <a:latin typeface="Aptos"/>
                <a:ea typeface="Calibri"/>
                <a:cs typeface="Calibri"/>
              </a:rPr>
              <a:t>aides ponctuelles </a:t>
            </a:r>
          </a:p>
          <a:p>
            <a:pPr marL="285750" indent="-285750" fontAlgn="base">
              <a:buFont typeface="Arial" panose="05000000000000000000" pitchFamily="2" charset="2"/>
              <a:buChar char="•"/>
            </a:pPr>
            <a:endParaRPr lang="fr-BE" sz="3600" b="1">
              <a:ea typeface="Calibri"/>
              <a:cs typeface="Calibri"/>
            </a:endParaRPr>
          </a:p>
        </p:txBody>
      </p:sp>
      <p:pic>
        <p:nvPicPr>
          <p:cNvPr id="2" name="Graphique 1" descr="Femme conductrice avec un remplissage uni">
            <a:extLst>
              <a:ext uri="{FF2B5EF4-FFF2-40B4-BE49-F238E27FC236}">
                <a16:creationId xmlns:a16="http://schemas.microsoft.com/office/drawing/2014/main" id="{06B4AB79-FB65-ECA3-9922-4F142416E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2878" y="1903343"/>
            <a:ext cx="914400" cy="914400"/>
          </a:xfrm>
          <a:prstGeom prst="rect">
            <a:avLst/>
          </a:prstGeom>
        </p:spPr>
      </p:pic>
      <p:sp>
        <p:nvSpPr>
          <p:cNvPr id="6" name="TextBox 5">
            <a:extLst>
              <a:ext uri="{FF2B5EF4-FFF2-40B4-BE49-F238E27FC236}">
                <a16:creationId xmlns:a16="http://schemas.microsoft.com/office/drawing/2014/main" id="{F8C1F694-238D-44E7-E1AE-5E6DACA20F3D}"/>
              </a:ext>
            </a:extLst>
          </p:cNvPr>
          <p:cNvSpPr txBox="1"/>
          <p:nvPr/>
        </p:nvSpPr>
        <p:spPr>
          <a:xfrm>
            <a:off x="7764889" y="1695666"/>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12,9 millions </a:t>
            </a:r>
            <a:r>
              <a:rPr lang="en-US" sz="3600" err="1">
                <a:latin typeface="Aptos Bold"/>
                <a:ea typeface="Calibri"/>
                <a:cs typeface="Calibri"/>
              </a:rPr>
              <a:t>d'euros</a:t>
            </a:r>
            <a:r>
              <a:rPr lang="en-US" sz="3600">
                <a:latin typeface="Aptos Bold"/>
                <a:ea typeface="Calibri"/>
                <a:cs typeface="Calibri"/>
              </a:rPr>
              <a:t> </a:t>
            </a:r>
            <a:r>
              <a:rPr lang="en-US" sz="3600" err="1">
                <a:latin typeface="Aptos Bold"/>
                <a:ea typeface="Calibri"/>
                <a:cs typeface="Calibri"/>
              </a:rPr>
              <a:t>d'économies</a:t>
            </a:r>
            <a:r>
              <a:rPr lang="en-US" sz="3600">
                <a:latin typeface="Aptos Bold"/>
                <a:ea typeface="Calibri"/>
                <a:cs typeface="Calibri"/>
              </a:rPr>
              <a:t> </a:t>
            </a:r>
          </a:p>
        </p:txBody>
      </p:sp>
    </p:spTree>
    <p:extLst>
      <p:ext uri="{BB962C8B-B14F-4D97-AF65-F5344CB8AC3E}">
        <p14:creationId xmlns:p14="http://schemas.microsoft.com/office/powerpoint/2010/main" val="337653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9F594-BCF8-88AB-4592-55E3DC424F23}"/>
            </a:ext>
          </a:extLst>
        </p:cNvPr>
        <p:cNvGrpSpPr/>
        <p:nvPr/>
      </p:nvGrpSpPr>
      <p:grpSpPr>
        <a:xfrm>
          <a:off x="0" y="0"/>
          <a:ext cx="0" cy="0"/>
          <a:chOff x="0" y="0"/>
          <a:chExt cx="0" cy="0"/>
        </a:xfrm>
      </p:grpSpPr>
      <p:sp>
        <p:nvSpPr>
          <p:cNvPr id="12" name="Rounded Rectangle 7">
            <a:extLst>
              <a:ext uri="{FF2B5EF4-FFF2-40B4-BE49-F238E27FC236}">
                <a16:creationId xmlns:a16="http://schemas.microsoft.com/office/drawing/2014/main" id="{F139EC0A-6F92-0D38-A068-1CB6A032AD32}"/>
              </a:ext>
            </a:extLst>
          </p:cNvPr>
          <p:cNvSpPr/>
          <p:nvPr/>
        </p:nvSpPr>
        <p:spPr>
          <a:xfrm>
            <a:off x="1780942" y="1914885"/>
            <a:ext cx="14991238" cy="6457541"/>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 name="Text Placeholder 2">
            <a:extLst>
              <a:ext uri="{FF2B5EF4-FFF2-40B4-BE49-F238E27FC236}">
                <a16:creationId xmlns:a16="http://schemas.microsoft.com/office/drawing/2014/main" id="{D909837C-41DA-C496-4993-D2E6880E899A}"/>
              </a:ext>
            </a:extLst>
          </p:cNvPr>
          <p:cNvSpPr txBox="1">
            <a:spLocks/>
          </p:cNvSpPr>
          <p:nvPr/>
        </p:nvSpPr>
        <p:spPr>
          <a:xfrm>
            <a:off x="10866155" y="2860486"/>
            <a:ext cx="5176070" cy="594515"/>
          </a:xfrm>
          <a:prstGeom prst="rect">
            <a:avLst/>
          </a:prstGeom>
          <a:ln>
            <a:noFill/>
          </a:ln>
        </p:spPr>
        <p:txBody>
          <a:bodyPr vert="horz" lIns="54000" tIns="54000" rIns="54000" bIns="54000" rtlCol="0" anchor="t" anchorCtr="0">
            <a:noAutofit/>
          </a:bodyPr>
          <a:lstStyle>
            <a:lvl1pPr marL="0" indent="0" algn="l" defTabSz="844083" rtl="0" eaLnBrk="1" latinLnBrk="0" hangingPunct="1">
              <a:lnSpc>
                <a:spcPct val="100000"/>
              </a:lnSpc>
              <a:spcBef>
                <a:spcPts val="0"/>
              </a:spcBef>
              <a:spcAft>
                <a:spcPts val="0"/>
              </a:spcAft>
              <a:buFontTx/>
              <a:buNone/>
              <a:defRPr sz="1108"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a:spcAft>
                <a:spcPts val="225"/>
              </a:spcAft>
            </a:pPr>
            <a:endParaRPr lang="fr-FR" sz="2625" u="sng">
              <a:solidFill>
                <a:srgbClr val="FF0000"/>
              </a:solidFill>
            </a:endParaRPr>
          </a:p>
        </p:txBody>
      </p:sp>
      <p:sp>
        <p:nvSpPr>
          <p:cNvPr id="2" name="Espace réservé du numéro de diapositive 1">
            <a:extLst>
              <a:ext uri="{FF2B5EF4-FFF2-40B4-BE49-F238E27FC236}">
                <a16:creationId xmlns:a16="http://schemas.microsoft.com/office/drawing/2014/main" id="{AEAFDFB8-FCCC-83FF-7F5B-293A07AEF177}"/>
              </a:ext>
            </a:extLst>
          </p:cNvPr>
          <p:cNvSpPr>
            <a:spLocks noGrp="1"/>
          </p:cNvSpPr>
          <p:nvPr>
            <p:ph type="sldNum" sz="quarter" idx="4"/>
          </p:nvPr>
        </p:nvSpPr>
        <p:spPr/>
        <p:txBody>
          <a:bodyPr/>
          <a:lstStyle/>
          <a:p>
            <a:r>
              <a:rPr lang="en-IN"/>
              <a:t>Page </a:t>
            </a:r>
            <a:fld id="{F1BC30E3-FFE5-4B91-AA19-87A149EBB9EE}" type="slidenum">
              <a:rPr smtClean="0"/>
              <a:pPr/>
              <a:t>2</a:t>
            </a:fld>
            <a:endParaRPr/>
          </a:p>
        </p:txBody>
      </p:sp>
      <p:sp>
        <p:nvSpPr>
          <p:cNvPr id="3" name="TextBox 7">
            <a:extLst>
              <a:ext uri="{FF2B5EF4-FFF2-40B4-BE49-F238E27FC236}">
                <a16:creationId xmlns:a16="http://schemas.microsoft.com/office/drawing/2014/main" id="{E24317A7-ABFA-1A73-FDF0-4A1A5F4D3BB5}"/>
              </a:ext>
            </a:extLst>
          </p:cNvPr>
          <p:cNvSpPr txBox="1"/>
          <p:nvPr/>
        </p:nvSpPr>
        <p:spPr>
          <a:xfrm>
            <a:off x="1785092" y="538700"/>
            <a:ext cx="15317575" cy="907556"/>
          </a:xfrm>
          <a:prstGeom prst="rect">
            <a:avLst/>
          </a:prstGeom>
        </p:spPr>
        <p:txBody>
          <a:bodyPr wrap="square" lIns="0" tIns="0" rIns="0" bIns="0" rtlCol="0" anchor="t">
            <a:spAutoFit/>
          </a:bodyPr>
          <a:lstStyle/>
          <a:p>
            <a:pPr algn="ctr">
              <a:lnSpc>
                <a:spcPts val="7517"/>
              </a:lnSpc>
            </a:pPr>
            <a:r>
              <a:rPr lang="fr-BE" sz="5500" b="1">
                <a:solidFill>
                  <a:schemeClr val="tx2">
                    <a:lumMod val="49000"/>
                  </a:schemeClr>
                </a:solidFill>
                <a:latin typeface="Sitka Text"/>
                <a:ea typeface="Codec Pro Bold"/>
                <a:cs typeface="Codec Pro Bold"/>
                <a:sym typeface="Codec Pro Bold"/>
              </a:rPr>
              <a:t>Introduction</a:t>
            </a:r>
            <a:endParaRPr lang="fr-BE" sz="5500" b="1">
              <a:solidFill>
                <a:schemeClr val="tx2">
                  <a:lumMod val="49000"/>
                </a:schemeClr>
              </a:solidFill>
              <a:latin typeface="Sitka Text"/>
              <a:ea typeface="Codec Pro Bold"/>
              <a:cs typeface="Codec Pro Bold"/>
            </a:endParaRPr>
          </a:p>
        </p:txBody>
      </p:sp>
      <p:sp>
        <p:nvSpPr>
          <p:cNvPr id="4" name="Freeform 6">
            <a:extLst>
              <a:ext uri="{FF2B5EF4-FFF2-40B4-BE49-F238E27FC236}">
                <a16:creationId xmlns:a16="http://schemas.microsoft.com/office/drawing/2014/main" id="{F299378D-6145-2D42-D00C-0A507EF5633E}"/>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5" name="TextBox 4">
            <a:extLst>
              <a:ext uri="{FF2B5EF4-FFF2-40B4-BE49-F238E27FC236}">
                <a16:creationId xmlns:a16="http://schemas.microsoft.com/office/drawing/2014/main" id="{3FF4AE12-A460-2689-E273-AA61E707FEAD}"/>
              </a:ext>
            </a:extLst>
          </p:cNvPr>
          <p:cNvSpPr txBox="1"/>
          <p:nvPr/>
        </p:nvSpPr>
        <p:spPr>
          <a:xfrm>
            <a:off x="2817000" y="3435763"/>
            <a:ext cx="1324989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600">
                <a:latin typeface="Aptos"/>
                <a:ea typeface="Calibri"/>
                <a:cs typeface="Calibri"/>
              </a:rPr>
              <a:t>Une </a:t>
            </a:r>
            <a:r>
              <a:rPr lang="en-US" sz="3600" err="1">
                <a:latin typeface="Aptos"/>
                <a:ea typeface="Calibri"/>
                <a:cs typeface="Calibri"/>
              </a:rPr>
              <a:t>responsabilité</a:t>
            </a:r>
            <a:r>
              <a:rPr lang="en-US" sz="3600">
                <a:latin typeface="Aptos"/>
                <a:ea typeface="Calibri"/>
                <a:cs typeface="Calibri"/>
              </a:rPr>
              <a:t> collective</a:t>
            </a:r>
            <a:endParaRPr lang="fr-FR" sz="3600">
              <a:latin typeface="Aptos"/>
              <a:ea typeface="Calibri"/>
              <a:cs typeface="Calibri"/>
            </a:endParaRPr>
          </a:p>
          <a:p>
            <a:pPr marL="571500" indent="-571500">
              <a:buFont typeface="Arial"/>
              <a:buChar char="•"/>
            </a:pPr>
            <a:endParaRPr lang="en-US" sz="3600">
              <a:latin typeface="Aptos"/>
              <a:ea typeface="Calibri"/>
              <a:cs typeface="Calibri"/>
            </a:endParaRPr>
          </a:p>
          <a:p>
            <a:pPr marL="571500" indent="-571500">
              <a:buFont typeface="Arial"/>
              <a:buChar char="•"/>
            </a:pPr>
            <a:r>
              <a:rPr lang="en-US" sz="3600">
                <a:latin typeface="Aptos"/>
                <a:ea typeface="Calibri"/>
                <a:cs typeface="Calibri"/>
              </a:rPr>
              <a:t>Une conscience </a:t>
            </a:r>
            <a:r>
              <a:rPr lang="en-US" sz="3600" err="1">
                <a:latin typeface="Aptos"/>
                <a:ea typeface="Calibri"/>
                <a:cs typeface="Calibri"/>
              </a:rPr>
              <a:t>que</a:t>
            </a:r>
            <a:r>
              <a:rPr lang="en-US" sz="3600">
                <a:latin typeface="Aptos"/>
                <a:ea typeface="Calibri"/>
                <a:cs typeface="Calibri"/>
              </a:rPr>
              <a:t> les choix </a:t>
            </a:r>
            <a:r>
              <a:rPr lang="en-US" sz="3600" err="1">
                <a:latin typeface="Aptos"/>
                <a:ea typeface="Calibri"/>
                <a:cs typeface="Calibri"/>
              </a:rPr>
              <a:t>posés</a:t>
            </a:r>
            <a:r>
              <a:rPr lang="en-US" sz="3600">
                <a:latin typeface="Aptos"/>
                <a:ea typeface="Calibri"/>
                <a:cs typeface="Calibri"/>
              </a:rPr>
              <a:t> et </a:t>
            </a:r>
            <a:r>
              <a:rPr lang="en-US" sz="3600" err="1">
                <a:latin typeface="Aptos"/>
                <a:ea typeface="Calibri"/>
                <a:cs typeface="Calibri"/>
              </a:rPr>
              <a:t>leurs</a:t>
            </a:r>
            <a:r>
              <a:rPr lang="en-US" sz="3600">
                <a:latin typeface="Aptos"/>
                <a:ea typeface="Calibri"/>
                <a:cs typeface="Calibri"/>
              </a:rPr>
              <a:t> impacts </a:t>
            </a:r>
            <a:r>
              <a:rPr lang="en-US" sz="3600" err="1">
                <a:latin typeface="Aptos"/>
                <a:ea typeface="Calibri"/>
                <a:cs typeface="Calibri"/>
              </a:rPr>
              <a:t>seront</a:t>
            </a:r>
            <a:r>
              <a:rPr lang="en-US" sz="3600">
                <a:latin typeface="Aptos"/>
                <a:ea typeface="Calibri"/>
                <a:cs typeface="Calibri"/>
              </a:rPr>
              <a:t> </a:t>
            </a:r>
            <a:r>
              <a:rPr lang="en-US" sz="3600" err="1">
                <a:latin typeface="Aptos"/>
                <a:ea typeface="Calibri"/>
                <a:cs typeface="Calibri"/>
              </a:rPr>
              <a:t>difficiles</a:t>
            </a:r>
            <a:endParaRPr lang="en-US" sz="3600">
              <a:latin typeface="Aptos"/>
              <a:ea typeface="Calibri"/>
              <a:cs typeface="Calibri"/>
            </a:endParaRPr>
          </a:p>
          <a:p>
            <a:pPr marL="571500" indent="-571500">
              <a:buFont typeface="Arial"/>
              <a:buChar char="•"/>
            </a:pPr>
            <a:endParaRPr lang="en-US" sz="3600">
              <a:latin typeface="Aptos"/>
              <a:ea typeface="Calibri"/>
              <a:cs typeface="Calibri"/>
            </a:endParaRPr>
          </a:p>
          <a:p>
            <a:pPr marL="571500" indent="-571500">
              <a:buFont typeface="Arial"/>
              <a:buChar char="•"/>
            </a:pPr>
            <a:r>
              <a:rPr lang="en-US" sz="3600">
                <a:latin typeface="Aptos"/>
                <a:ea typeface="Calibri"/>
                <a:cs typeface="Calibri"/>
              </a:rPr>
              <a:t>Une </a:t>
            </a:r>
            <a:r>
              <a:rPr lang="en-US" sz="3600" err="1">
                <a:latin typeface="Aptos"/>
                <a:ea typeface="Calibri"/>
                <a:cs typeface="Calibri"/>
              </a:rPr>
              <a:t>volonté</a:t>
            </a:r>
            <a:r>
              <a:rPr lang="en-US" sz="3600">
                <a:latin typeface="Aptos"/>
                <a:ea typeface="Calibri"/>
                <a:cs typeface="Calibri"/>
              </a:rPr>
              <a:t> </a:t>
            </a:r>
            <a:r>
              <a:rPr lang="en-US" sz="3600" err="1">
                <a:latin typeface="Aptos"/>
                <a:ea typeface="Calibri"/>
                <a:cs typeface="Calibri"/>
              </a:rPr>
              <a:t>d'expliquer</a:t>
            </a:r>
            <a:endParaRPr lang="en-US" sz="3600">
              <a:latin typeface="Aptos"/>
              <a:ea typeface="Calibri"/>
              <a:cs typeface="Calibri"/>
            </a:endParaRPr>
          </a:p>
        </p:txBody>
      </p:sp>
    </p:spTree>
    <p:extLst>
      <p:ext uri="{BB962C8B-B14F-4D97-AF65-F5344CB8AC3E}">
        <p14:creationId xmlns:p14="http://schemas.microsoft.com/office/powerpoint/2010/main" val="82163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C2690-7280-11E6-9C8F-5127CC34D19E}"/>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123D0641-AC1D-B890-03E4-64AEA15E3C7C}"/>
              </a:ext>
            </a:extLst>
          </p:cNvPr>
          <p:cNvSpPr/>
          <p:nvPr/>
        </p:nvSpPr>
        <p:spPr>
          <a:xfrm>
            <a:off x="1778555" y="3642932"/>
            <a:ext cx="15916558" cy="3559361"/>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68C233A0-7CFE-4A70-6C21-B433ECE01B5C}"/>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latin typeface="Sitka Text"/>
              </a:rPr>
              <a:t>Les partis politiques font leur part</a:t>
            </a:r>
            <a:endParaRPr lang="fr-BE" sz="5500">
              <a:latin typeface="Sitka Text"/>
              <a:ea typeface="Calibri"/>
              <a:cs typeface="Calibri"/>
            </a:endParaRPr>
          </a:p>
        </p:txBody>
      </p:sp>
      <p:sp>
        <p:nvSpPr>
          <p:cNvPr id="11" name="Freeform 6">
            <a:extLst>
              <a:ext uri="{FF2B5EF4-FFF2-40B4-BE49-F238E27FC236}">
                <a16:creationId xmlns:a16="http://schemas.microsoft.com/office/drawing/2014/main" id="{D4B6B55C-B81A-F834-CCCD-F5528B9FD4FE}"/>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6" name="TextBox 45">
            <a:extLst>
              <a:ext uri="{FF2B5EF4-FFF2-40B4-BE49-F238E27FC236}">
                <a16:creationId xmlns:a16="http://schemas.microsoft.com/office/drawing/2014/main" id="{0DEC8ACA-8BBA-D86C-D9EC-D192BF2BEEB7}"/>
              </a:ext>
            </a:extLst>
          </p:cNvPr>
          <p:cNvSpPr txBox="1"/>
          <p:nvPr/>
        </p:nvSpPr>
        <p:spPr>
          <a:xfrm>
            <a:off x="2322774" y="4299545"/>
            <a:ext cx="14808144" cy="2308324"/>
          </a:xfrm>
          <a:prstGeom prst="rect">
            <a:avLst/>
          </a:prstGeom>
          <a:noFill/>
        </p:spPr>
        <p:txBody>
          <a:bodyPr wrap="square" lIns="91440" tIns="45720" rIns="91440" bIns="45720" rtlCol="0" anchor="t">
            <a:spAutoFit/>
          </a:bodyPr>
          <a:lstStyle/>
          <a:p>
            <a:r>
              <a:rPr lang="fr-BE" sz="3600">
                <a:latin typeface="Aptos"/>
              </a:rPr>
              <a:t>Le Gouvernement acte la </a:t>
            </a:r>
            <a:r>
              <a:rPr lang="fr-BE" sz="3600" b="1">
                <a:latin typeface="Aptos"/>
              </a:rPr>
              <a:t>suppression des reconnaissances des Organisations de jeunesse, associations d’Éducation Permanente et Centre d’Archives</a:t>
            </a:r>
            <a:r>
              <a:rPr lang="fr-BE" sz="3600">
                <a:latin typeface="Aptos"/>
              </a:rPr>
              <a:t> qui présentent des liens explicites avec des partis politiques – fin 2026.</a:t>
            </a:r>
            <a:endParaRPr lang="fr-BE" sz="2800">
              <a:latin typeface="Calibri"/>
              <a:ea typeface="Calibri"/>
              <a:cs typeface="Calibri"/>
            </a:endParaRPr>
          </a:p>
        </p:txBody>
      </p:sp>
      <p:pic>
        <p:nvPicPr>
          <p:cNvPr id="6" name="Graphic 5" descr="Badge d'employé avec un remplissage uni">
            <a:extLst>
              <a:ext uri="{FF2B5EF4-FFF2-40B4-BE49-F238E27FC236}">
                <a16:creationId xmlns:a16="http://schemas.microsoft.com/office/drawing/2014/main" id="{4B0F5288-F842-9E5E-2CB1-A1F73CAD89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02202" y="2117230"/>
            <a:ext cx="914400" cy="914400"/>
          </a:xfrm>
          <a:prstGeom prst="rect">
            <a:avLst/>
          </a:prstGeom>
        </p:spPr>
      </p:pic>
    </p:spTree>
    <p:extLst>
      <p:ext uri="{BB962C8B-B14F-4D97-AF65-F5344CB8AC3E}">
        <p14:creationId xmlns:p14="http://schemas.microsoft.com/office/powerpoint/2010/main" val="2637705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A7912-71FD-0CBA-8434-B4A84797E7A2}"/>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BDC8FE21-703F-295D-8EA3-2D7DE2B0EC2B}"/>
              </a:ext>
            </a:extLst>
          </p:cNvPr>
          <p:cNvSpPr/>
          <p:nvPr/>
        </p:nvSpPr>
        <p:spPr>
          <a:xfrm>
            <a:off x="2297294" y="3049035"/>
            <a:ext cx="14994630" cy="5054362"/>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22812D44-094C-CEC5-FB62-D340C2900AB5}"/>
              </a:ext>
            </a:extLst>
          </p:cNvPr>
          <p:cNvSpPr txBox="1"/>
          <p:nvPr/>
        </p:nvSpPr>
        <p:spPr>
          <a:xfrm>
            <a:off x="1767233" y="574419"/>
            <a:ext cx="14580924"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alibri"/>
                <a:cs typeface="Calibri"/>
                <a:sym typeface="Codec Pro Bold"/>
              </a:rPr>
              <a:t>Le Sport fait sa part </a:t>
            </a:r>
            <a:endParaRPr lang="en-US" sz="5500">
              <a:latin typeface="Sitka Text"/>
              <a:ea typeface="Calibri"/>
              <a:cs typeface="Calibri"/>
            </a:endParaRPr>
          </a:p>
        </p:txBody>
      </p:sp>
      <p:sp>
        <p:nvSpPr>
          <p:cNvPr id="11" name="Freeform 6">
            <a:extLst>
              <a:ext uri="{FF2B5EF4-FFF2-40B4-BE49-F238E27FC236}">
                <a16:creationId xmlns:a16="http://schemas.microsoft.com/office/drawing/2014/main" id="{0D8E172F-79E6-81E2-CD3D-C4772FECE7EA}"/>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6" name="TextBox 45">
            <a:extLst>
              <a:ext uri="{FF2B5EF4-FFF2-40B4-BE49-F238E27FC236}">
                <a16:creationId xmlns:a16="http://schemas.microsoft.com/office/drawing/2014/main" id="{FE0B9C54-A134-942F-70ED-E19F204E8BB8}"/>
              </a:ext>
            </a:extLst>
          </p:cNvPr>
          <p:cNvSpPr txBox="1"/>
          <p:nvPr/>
        </p:nvSpPr>
        <p:spPr>
          <a:xfrm>
            <a:off x="2751586" y="3079107"/>
            <a:ext cx="14084389" cy="480131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fr-BE" sz="3600">
              <a:latin typeface="Aptos"/>
              <a:ea typeface="Calibri"/>
              <a:cs typeface="Calibri"/>
            </a:endParaRPr>
          </a:p>
          <a:p>
            <a:pPr marL="457200" indent="-457200">
              <a:buFont typeface="Arial"/>
              <a:buChar char="•"/>
            </a:pPr>
            <a:r>
              <a:rPr lang="fr-BE" sz="3600">
                <a:latin typeface="Aptos"/>
              </a:rPr>
              <a:t>L'audit de l'</a:t>
            </a:r>
            <a:r>
              <a:rPr lang="fr-BE" sz="3600" err="1">
                <a:latin typeface="Aptos"/>
              </a:rPr>
              <a:t>Adeps</a:t>
            </a:r>
            <a:r>
              <a:rPr lang="fr-BE" sz="3600">
                <a:latin typeface="Aptos"/>
              </a:rPr>
              <a:t> définira les pistes </a:t>
            </a:r>
            <a:r>
              <a:rPr lang="fr-BE" sz="3600" b="1">
                <a:latin typeface="Aptos"/>
                <a:ea typeface="Calibri"/>
                <a:cs typeface="Calibri"/>
              </a:rPr>
              <a:t>d'amélioration de l'efficacité et de la lisibilité</a:t>
            </a:r>
            <a:r>
              <a:rPr lang="fr-BE" sz="3600">
                <a:latin typeface="Aptos"/>
                <a:ea typeface="Calibri"/>
                <a:cs typeface="Calibri"/>
              </a:rPr>
              <a:t> des missions au bénéfice des sportifs</a:t>
            </a:r>
          </a:p>
          <a:p>
            <a:pPr marL="571500" indent="-571500">
              <a:buFont typeface="Arial" panose="05000000000000000000" pitchFamily="2" charset="2"/>
              <a:buChar char="•"/>
            </a:pPr>
            <a:endParaRPr lang="fr-BE" sz="3600">
              <a:latin typeface="Aptos"/>
              <a:ea typeface="Calibri"/>
              <a:cs typeface="Calibri"/>
            </a:endParaRPr>
          </a:p>
          <a:p>
            <a:pPr marL="571500" indent="-571500">
              <a:buFont typeface="Arial" panose="05000000000000000000" pitchFamily="2" charset="2"/>
              <a:buChar char="•"/>
            </a:pPr>
            <a:r>
              <a:rPr lang="fr-BE" sz="3600">
                <a:latin typeface="Aptos"/>
                <a:ea typeface="Calibri"/>
                <a:cs typeface="Calibri"/>
              </a:rPr>
              <a:t>Renforcement de la </a:t>
            </a:r>
            <a:r>
              <a:rPr lang="fr-BE" sz="3600" b="1">
                <a:latin typeface="Aptos"/>
                <a:ea typeface="Calibri"/>
                <a:cs typeface="Calibri"/>
              </a:rPr>
              <a:t>lutte anti-dopage</a:t>
            </a:r>
          </a:p>
          <a:p>
            <a:pPr marL="571500" indent="-571500">
              <a:buFont typeface="Arial" panose="05000000000000000000" pitchFamily="2" charset="2"/>
              <a:buChar char="•"/>
            </a:pPr>
            <a:endParaRPr lang="fr-BE" sz="3600" b="1" u="sng">
              <a:latin typeface="Aptos"/>
              <a:ea typeface="Calibri"/>
              <a:cs typeface="Calibri"/>
            </a:endParaRPr>
          </a:p>
          <a:p>
            <a:pPr marL="571500" indent="-571500">
              <a:buFont typeface="Arial" panose="05000000000000000000" pitchFamily="2" charset="2"/>
              <a:buChar char="•"/>
            </a:pPr>
            <a:r>
              <a:rPr lang="fr-BE" sz="3600">
                <a:latin typeface="Aptos"/>
                <a:ea typeface="Calibri"/>
                <a:cs typeface="Calibri"/>
              </a:rPr>
              <a:t>Augmentation des recettes de l'</a:t>
            </a:r>
            <a:r>
              <a:rPr lang="fr-BE" sz="3600" err="1">
                <a:latin typeface="Aptos"/>
                <a:ea typeface="Calibri"/>
                <a:cs typeface="Calibri"/>
              </a:rPr>
              <a:t>Adeps</a:t>
            </a:r>
            <a:r>
              <a:rPr lang="fr-BE" sz="3600">
                <a:latin typeface="Aptos"/>
                <a:ea typeface="Calibri"/>
                <a:cs typeface="Calibri"/>
              </a:rPr>
              <a:t> avec un </a:t>
            </a:r>
            <a:r>
              <a:rPr lang="fr-BE" sz="3600" b="1">
                <a:latin typeface="Aptos"/>
                <a:ea typeface="Calibri"/>
                <a:cs typeface="Calibri"/>
              </a:rPr>
              <a:t>ajustement des tarifs + 10% tout en maintenant leur accessibilité</a:t>
            </a:r>
          </a:p>
          <a:p>
            <a:endParaRPr lang="en-GB">
              <a:ea typeface="Calibri"/>
              <a:cs typeface="Calibri"/>
            </a:endParaRPr>
          </a:p>
        </p:txBody>
      </p:sp>
      <p:pic>
        <p:nvPicPr>
          <p:cNvPr id="2" name="Graphique 1" descr="Obstacle avec un remplissage uni">
            <a:extLst>
              <a:ext uri="{FF2B5EF4-FFF2-40B4-BE49-F238E27FC236}">
                <a16:creationId xmlns:a16="http://schemas.microsoft.com/office/drawing/2014/main" id="{D78F250A-E188-9B57-089C-14F4066AE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3731" y="2112065"/>
            <a:ext cx="914400" cy="914400"/>
          </a:xfrm>
          <a:prstGeom prst="rect">
            <a:avLst/>
          </a:prstGeom>
        </p:spPr>
      </p:pic>
      <p:sp>
        <p:nvSpPr>
          <p:cNvPr id="5" name="TextBox 4">
            <a:extLst>
              <a:ext uri="{FF2B5EF4-FFF2-40B4-BE49-F238E27FC236}">
                <a16:creationId xmlns:a16="http://schemas.microsoft.com/office/drawing/2014/main" id="{0D68A565-5398-6AA1-C0C9-D798603293A0}"/>
              </a:ext>
            </a:extLst>
          </p:cNvPr>
          <p:cNvSpPr txBox="1"/>
          <p:nvPr/>
        </p:nvSpPr>
        <p:spPr>
          <a:xfrm>
            <a:off x="8405214" y="1480136"/>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600.000 euros de </a:t>
            </a:r>
            <a:r>
              <a:rPr lang="en-US" sz="3600" err="1">
                <a:latin typeface="Aptos Bold"/>
                <a:ea typeface="Calibri"/>
                <a:cs typeface="Calibri"/>
              </a:rPr>
              <a:t>recettes</a:t>
            </a:r>
            <a:r>
              <a:rPr lang="en-US" sz="3600">
                <a:latin typeface="Aptos Bold"/>
                <a:ea typeface="Calibri"/>
                <a:cs typeface="Calibri"/>
              </a:rPr>
              <a:t> </a:t>
            </a:r>
            <a:r>
              <a:rPr lang="en-US" sz="3600" err="1">
                <a:latin typeface="Aptos Bold"/>
                <a:ea typeface="Calibri"/>
                <a:cs typeface="Calibri"/>
              </a:rPr>
              <a:t>nouvelles</a:t>
            </a:r>
            <a:r>
              <a:rPr lang="en-US" sz="3600">
                <a:latin typeface="Aptos Bold"/>
                <a:ea typeface="Calibri"/>
                <a:cs typeface="Calibri"/>
              </a:rPr>
              <a:t> </a:t>
            </a:r>
          </a:p>
        </p:txBody>
      </p:sp>
    </p:spTree>
    <p:extLst>
      <p:ext uri="{BB962C8B-B14F-4D97-AF65-F5344CB8AC3E}">
        <p14:creationId xmlns:p14="http://schemas.microsoft.com/office/powerpoint/2010/main" val="3229027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F650A-C026-0F6D-A36E-F22DCF419A85}"/>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B119C476-5B53-EA68-DAA2-F47E31F94F56}"/>
              </a:ext>
            </a:extLst>
          </p:cNvPr>
          <p:cNvSpPr/>
          <p:nvPr/>
        </p:nvSpPr>
        <p:spPr>
          <a:xfrm>
            <a:off x="1720550" y="2937869"/>
            <a:ext cx="15350677" cy="5817610"/>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7A12E170-DEB7-8162-64BE-87FFE8FB712F}"/>
              </a:ext>
            </a:extLst>
          </p:cNvPr>
          <p:cNvSpPr txBox="1"/>
          <p:nvPr/>
        </p:nvSpPr>
        <p:spPr>
          <a:xfrm>
            <a:off x="1700651" y="566617"/>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alibri"/>
                <a:cs typeface="Calibri"/>
                <a:sym typeface="Codec Pro Bold"/>
              </a:rPr>
              <a:t>La Fonction publique fait sa part</a:t>
            </a:r>
            <a:endParaRPr lang="fr-BE" sz="5500" b="1">
              <a:latin typeface="Sitka Text"/>
              <a:ea typeface="Calibri"/>
              <a:cs typeface="Calibri"/>
            </a:endParaRPr>
          </a:p>
        </p:txBody>
      </p:sp>
      <p:sp>
        <p:nvSpPr>
          <p:cNvPr id="11" name="Freeform 6">
            <a:extLst>
              <a:ext uri="{FF2B5EF4-FFF2-40B4-BE49-F238E27FC236}">
                <a16:creationId xmlns:a16="http://schemas.microsoft.com/office/drawing/2014/main" id="{818CA793-DAF0-CB56-EB8A-5E38FD6E5B0C}"/>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6" name="TextBox 45">
            <a:extLst>
              <a:ext uri="{FF2B5EF4-FFF2-40B4-BE49-F238E27FC236}">
                <a16:creationId xmlns:a16="http://schemas.microsoft.com/office/drawing/2014/main" id="{C6C348FD-A5BC-404D-107F-B1771F37DC3F}"/>
              </a:ext>
            </a:extLst>
          </p:cNvPr>
          <p:cNvSpPr txBox="1"/>
          <p:nvPr/>
        </p:nvSpPr>
        <p:spPr>
          <a:xfrm>
            <a:off x="2394377" y="3008556"/>
            <a:ext cx="14684693" cy="621708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fr-BE" sz="2400"/>
          </a:p>
          <a:p>
            <a:pPr marL="457200" indent="-457200">
              <a:buFont typeface="Arial"/>
              <a:buChar char="•"/>
            </a:pPr>
            <a:r>
              <a:rPr lang="fr-BE" sz="3200">
                <a:latin typeface="Aptos"/>
              </a:rPr>
              <a:t>Un budget staté jusqu'en 2029.</a:t>
            </a:r>
            <a:endParaRPr lang="fr-BE" sz="3200">
              <a:latin typeface="Aptos"/>
              <a:ea typeface="Calibri"/>
              <a:cs typeface="Calibri"/>
            </a:endParaRPr>
          </a:p>
          <a:p>
            <a:pPr marL="457200" indent="-457200">
              <a:buFont typeface="Arial"/>
              <a:buChar char="•"/>
            </a:pPr>
            <a:endParaRPr lang="fr-BE" sz="3200">
              <a:latin typeface="Aptos"/>
              <a:ea typeface="Calibri"/>
              <a:cs typeface="Calibri"/>
            </a:endParaRPr>
          </a:p>
          <a:p>
            <a:pPr marL="457200" indent="-457200">
              <a:buFont typeface="Arial"/>
              <a:buChar char="•"/>
            </a:pPr>
            <a:r>
              <a:rPr lang="fr-BE" sz="3200">
                <a:latin typeface="Aptos"/>
              </a:rPr>
              <a:t>Principe de </a:t>
            </a:r>
            <a:r>
              <a:rPr lang="fr-BE" sz="3200" b="1">
                <a:latin typeface="Aptos"/>
              </a:rPr>
              <a:t>confiance</a:t>
            </a:r>
            <a:r>
              <a:rPr lang="fr-BE" sz="3200">
                <a:latin typeface="Aptos"/>
              </a:rPr>
              <a:t>, d'</a:t>
            </a:r>
            <a:r>
              <a:rPr lang="fr-BE" sz="3200" b="1">
                <a:latin typeface="Aptos"/>
              </a:rPr>
              <a:t>indépendance </a:t>
            </a:r>
            <a:r>
              <a:rPr lang="fr-BE" sz="3200">
                <a:latin typeface="Aptos"/>
              </a:rPr>
              <a:t>et de </a:t>
            </a:r>
            <a:r>
              <a:rPr lang="fr-BE" sz="3200" b="1">
                <a:latin typeface="Aptos"/>
              </a:rPr>
              <a:t>responsabilisation</a:t>
            </a:r>
            <a:r>
              <a:rPr lang="fr-BE" sz="3200">
                <a:latin typeface="Aptos"/>
              </a:rPr>
              <a:t> dans l'affectation du budget et des décisions stratégiques par les managers</a:t>
            </a:r>
            <a:endParaRPr lang="fr-BE" sz="3200">
              <a:latin typeface="Aptos"/>
              <a:ea typeface="Calibri"/>
              <a:cs typeface="Calibri"/>
            </a:endParaRPr>
          </a:p>
          <a:p>
            <a:pPr marL="457200" indent="-457200">
              <a:buFont typeface="Arial"/>
              <a:buChar char="•"/>
            </a:pPr>
            <a:endParaRPr lang="fr-BE" sz="3200">
              <a:latin typeface="Aptos"/>
              <a:ea typeface="Calibri"/>
              <a:cs typeface="Calibri"/>
            </a:endParaRPr>
          </a:p>
          <a:p>
            <a:pPr marL="457200" indent="-457200">
              <a:buFont typeface="Arial"/>
              <a:buChar char="•"/>
            </a:pPr>
            <a:r>
              <a:rPr lang="fr-BE" sz="3200">
                <a:latin typeface="Aptos"/>
                <a:ea typeface="Calibri"/>
                <a:cs typeface="Calibri"/>
              </a:rPr>
              <a:t>Possibilité de </a:t>
            </a:r>
            <a:r>
              <a:rPr lang="fr-BE" sz="3200" b="1">
                <a:latin typeface="Aptos"/>
                <a:ea typeface="Calibri"/>
                <a:cs typeface="Calibri"/>
              </a:rPr>
              <a:t>limiter fortement les nouveaux recrutements</a:t>
            </a:r>
            <a:r>
              <a:rPr lang="fr-BE" sz="3200">
                <a:latin typeface="Aptos"/>
                <a:ea typeface="Calibri"/>
                <a:cs typeface="Calibri"/>
              </a:rPr>
              <a:t> en misant notamment sur la mobilité interne des fonctionnaires</a:t>
            </a:r>
          </a:p>
          <a:p>
            <a:pPr marL="457200" indent="-457200">
              <a:buFont typeface="Arial"/>
              <a:buChar char="•"/>
            </a:pPr>
            <a:endParaRPr lang="fr-BE" sz="3200">
              <a:latin typeface="Aptos"/>
              <a:ea typeface="Calibri"/>
              <a:cs typeface="Calibri"/>
            </a:endParaRPr>
          </a:p>
          <a:p>
            <a:pPr marL="457200" indent="-457200">
              <a:buFont typeface="Arial"/>
              <a:buChar char="•"/>
            </a:pPr>
            <a:r>
              <a:rPr lang="fr-BE" sz="3200">
                <a:latin typeface="Aptos"/>
                <a:ea typeface="Calibri"/>
                <a:cs typeface="Calibri"/>
              </a:rPr>
              <a:t>Les montants de l'ETNIC sont préservés + </a:t>
            </a:r>
            <a:r>
              <a:rPr lang="fr-BE" sz="3200" b="1">
                <a:latin typeface="Aptos"/>
                <a:ea typeface="Calibri"/>
                <a:cs typeface="Calibri"/>
              </a:rPr>
              <a:t>identification de 44 projets prioritaires</a:t>
            </a:r>
            <a:r>
              <a:rPr lang="fr-BE" sz="3200">
                <a:latin typeface="Aptos"/>
                <a:ea typeface="Calibri"/>
                <a:cs typeface="Calibri"/>
              </a:rPr>
              <a:t> notamment pour les missions critiques</a:t>
            </a:r>
          </a:p>
          <a:p>
            <a:pPr marL="571500" indent="-571500" fontAlgn="base">
              <a:buFont typeface="Arial" panose="05000000000000000000" pitchFamily="2" charset="2"/>
              <a:buChar char="•"/>
            </a:pPr>
            <a:endParaRPr lang="fr-BE" sz="3600">
              <a:ea typeface="Calibri"/>
              <a:cs typeface="Calibri"/>
            </a:endParaRPr>
          </a:p>
          <a:p>
            <a:endParaRPr lang="en-GB">
              <a:ea typeface="Calibri"/>
              <a:cs typeface="Calibri"/>
            </a:endParaRPr>
          </a:p>
        </p:txBody>
      </p:sp>
      <p:pic>
        <p:nvPicPr>
          <p:cNvPr id="6" name="Graphic 5" descr="Badge d'employé avec un remplissage uni">
            <a:extLst>
              <a:ext uri="{FF2B5EF4-FFF2-40B4-BE49-F238E27FC236}">
                <a16:creationId xmlns:a16="http://schemas.microsoft.com/office/drawing/2014/main" id="{65CD7FBC-1D03-3108-B683-1E3504AF6F8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02202" y="2117230"/>
            <a:ext cx="914400" cy="914400"/>
          </a:xfrm>
          <a:prstGeom prst="rect">
            <a:avLst/>
          </a:prstGeom>
        </p:spPr>
      </p:pic>
      <p:sp>
        <p:nvSpPr>
          <p:cNvPr id="4" name="TextBox 3">
            <a:extLst>
              <a:ext uri="{FF2B5EF4-FFF2-40B4-BE49-F238E27FC236}">
                <a16:creationId xmlns:a16="http://schemas.microsoft.com/office/drawing/2014/main" id="{8FBC72D4-0D61-8F3C-A8E4-B357767A6EDA}"/>
              </a:ext>
            </a:extLst>
          </p:cNvPr>
          <p:cNvSpPr txBox="1"/>
          <p:nvPr/>
        </p:nvSpPr>
        <p:spPr>
          <a:xfrm>
            <a:off x="7729353" y="1450319"/>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8 millions </a:t>
            </a:r>
            <a:r>
              <a:rPr lang="en-US" sz="3600" err="1">
                <a:latin typeface="Aptos Bold"/>
                <a:ea typeface="Calibri"/>
                <a:cs typeface="Calibri"/>
              </a:rPr>
              <a:t>d'euros</a:t>
            </a:r>
            <a:r>
              <a:rPr lang="en-US" sz="3600">
                <a:latin typeface="Aptos Bold"/>
                <a:ea typeface="Calibri"/>
                <a:cs typeface="Calibri"/>
              </a:rPr>
              <a:t> </a:t>
            </a:r>
            <a:r>
              <a:rPr lang="en-US" sz="3600" err="1">
                <a:latin typeface="Aptos Bold"/>
                <a:ea typeface="Calibri"/>
                <a:cs typeface="Calibri"/>
              </a:rPr>
              <a:t>d'économies</a:t>
            </a:r>
            <a:r>
              <a:rPr lang="en-US" sz="3600">
                <a:latin typeface="Aptos Bold"/>
                <a:ea typeface="Calibri"/>
                <a:cs typeface="Calibri"/>
              </a:rPr>
              <a:t> </a:t>
            </a:r>
          </a:p>
        </p:txBody>
      </p:sp>
    </p:spTree>
    <p:extLst>
      <p:ext uri="{BB962C8B-B14F-4D97-AF65-F5344CB8AC3E}">
        <p14:creationId xmlns:p14="http://schemas.microsoft.com/office/powerpoint/2010/main" val="297158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78E01-9681-36F9-66E4-C1A6B06AB41E}"/>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D9F11A08-1922-9255-CB77-0A86D790FDE3}"/>
              </a:ext>
            </a:extLst>
          </p:cNvPr>
          <p:cNvSpPr/>
          <p:nvPr/>
        </p:nvSpPr>
        <p:spPr>
          <a:xfrm>
            <a:off x="2391699" y="2719478"/>
            <a:ext cx="14043553" cy="6333082"/>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just" rtl="0">
              <a:buFont typeface="Arial"/>
              <a:buChar char="•"/>
            </a:pPr>
            <a:r>
              <a:rPr lang="fr-BE" sz="3600" kern="1200">
                <a:solidFill>
                  <a:schemeClr val="tx1"/>
                </a:solidFill>
                <a:latin typeface="Aptos"/>
              </a:rPr>
              <a:t>La </a:t>
            </a:r>
            <a:r>
              <a:rPr lang="fr-BE" sz="3600" b="1" kern="1200">
                <a:solidFill>
                  <a:schemeClr val="tx1"/>
                </a:solidFill>
                <a:latin typeface="Aptos"/>
              </a:rPr>
              <a:t>diminution de la subvention annuelle au Fonds national pour la recherche scientifique (F.R.S – FNRS</a:t>
            </a:r>
            <a:r>
              <a:rPr lang="fr-BE" sz="3600" b="1">
                <a:solidFill>
                  <a:schemeClr val="tx1"/>
                </a:solidFill>
                <a:latin typeface="Aptos"/>
              </a:rPr>
              <a:t>)</a:t>
            </a:r>
            <a:r>
              <a:rPr lang="fr-BE" sz="3600">
                <a:solidFill>
                  <a:schemeClr val="tx1"/>
                </a:solidFill>
                <a:latin typeface="Aptos"/>
              </a:rPr>
              <a:t>,</a:t>
            </a:r>
            <a:r>
              <a:rPr lang="fr-BE" sz="3600" kern="1200">
                <a:solidFill>
                  <a:schemeClr val="tx1"/>
                </a:solidFill>
                <a:latin typeface="Aptos"/>
              </a:rPr>
              <a:t> décidée initialement en </a:t>
            </a:r>
            <a:r>
              <a:rPr lang="fr-BE" sz="3600">
                <a:solidFill>
                  <a:schemeClr val="tx1"/>
                </a:solidFill>
                <a:latin typeface="Aptos"/>
              </a:rPr>
              <a:t>2025</a:t>
            </a:r>
            <a:r>
              <a:rPr lang="fr-BE" sz="3600" kern="1200">
                <a:solidFill>
                  <a:schemeClr val="tx1"/>
                </a:solidFill>
                <a:latin typeface="Aptos"/>
              </a:rPr>
              <a:t>, est pérennisée jusqu’en 2029.</a:t>
            </a:r>
            <a:endParaRPr lang="fr-FR" sz="3600">
              <a:solidFill>
                <a:schemeClr val="tx1"/>
              </a:solidFill>
              <a:latin typeface="Aptos"/>
              <a:ea typeface="Calibri"/>
              <a:cs typeface="Calibri"/>
            </a:endParaRPr>
          </a:p>
          <a:p>
            <a:pPr marL="0" algn="just" rtl="0"/>
            <a:endParaRPr lang="fr-BE" sz="3600">
              <a:latin typeface="Aptos"/>
              <a:ea typeface="Calibri"/>
              <a:cs typeface="Calibri"/>
            </a:endParaRPr>
          </a:p>
          <a:p>
            <a:pPr marL="283210" indent="-283210" algn="just" rtl="0">
              <a:buFont typeface="Arial"/>
              <a:buChar char="•"/>
            </a:pPr>
            <a:r>
              <a:rPr lang="fr-BE" sz="3600" kern="1200">
                <a:solidFill>
                  <a:schemeClr val="tx1"/>
                </a:solidFill>
                <a:latin typeface="Aptos"/>
              </a:rPr>
              <a:t>A partir de 2027, ce montant sera </a:t>
            </a:r>
            <a:r>
              <a:rPr lang="fr-BE" sz="3600" b="1" kern="1200">
                <a:solidFill>
                  <a:schemeClr val="tx1"/>
                </a:solidFill>
                <a:latin typeface="Aptos"/>
              </a:rPr>
              <a:t>adapté à l’évolution de l’indice santé</a:t>
            </a:r>
            <a:r>
              <a:rPr lang="fr-BE" sz="3600" kern="1200">
                <a:solidFill>
                  <a:schemeClr val="tx1"/>
                </a:solidFill>
                <a:latin typeface="Aptos"/>
              </a:rPr>
              <a:t>.</a:t>
            </a:r>
            <a:endParaRPr lang="fr-BE" sz="3600" kern="1200">
              <a:solidFill>
                <a:schemeClr val="tx1"/>
              </a:solidFill>
              <a:latin typeface="Aptos"/>
              <a:ea typeface="Calibri"/>
              <a:cs typeface="Calibri"/>
            </a:endParaRPr>
          </a:p>
          <a:p>
            <a:pPr marL="740410" lvl="1" indent="-283210" algn="just">
              <a:buFont typeface="Courier New"/>
              <a:buChar char="o"/>
            </a:pPr>
            <a:r>
              <a:rPr lang="fr-BE" sz="3600">
                <a:solidFill>
                  <a:schemeClr val="tx1"/>
                </a:solidFill>
                <a:latin typeface="Aptos"/>
              </a:rPr>
              <a:t> </a:t>
            </a:r>
            <a:r>
              <a:rPr lang="fr-BE" sz="3600" kern="1200">
                <a:solidFill>
                  <a:schemeClr val="tx1"/>
                </a:solidFill>
                <a:latin typeface="Aptos"/>
              </a:rPr>
              <a:t>Le Ministre de la Recherche veillera à ce que cette économie </a:t>
            </a:r>
            <a:r>
              <a:rPr lang="fr-BE" sz="3600">
                <a:solidFill>
                  <a:schemeClr val="tx1"/>
                </a:solidFill>
                <a:latin typeface="Aptos"/>
              </a:rPr>
              <a:t>soit </a:t>
            </a:r>
            <a:r>
              <a:rPr lang="fr-BE" sz="3600" kern="1200">
                <a:solidFill>
                  <a:schemeClr val="tx1"/>
                </a:solidFill>
                <a:latin typeface="Aptos"/>
              </a:rPr>
              <a:t>prioritairement </a:t>
            </a:r>
            <a:r>
              <a:rPr lang="fr-BE" sz="3600">
                <a:solidFill>
                  <a:schemeClr val="tx1"/>
                </a:solidFill>
                <a:latin typeface="Aptos"/>
              </a:rPr>
              <a:t>réaffectée aux</a:t>
            </a:r>
            <a:r>
              <a:rPr lang="fr-BE" sz="3600" kern="1200">
                <a:solidFill>
                  <a:schemeClr val="tx1"/>
                </a:solidFill>
                <a:latin typeface="Aptos"/>
              </a:rPr>
              <a:t> frais de fonctionnement de l’organisme.</a:t>
            </a:r>
            <a:endParaRPr lang="en-GB" sz="3200">
              <a:solidFill>
                <a:schemeClr val="tx1"/>
              </a:solidFill>
              <a:latin typeface="Calibri"/>
              <a:ea typeface="Calibri"/>
              <a:cs typeface="Calibri"/>
            </a:endParaRPr>
          </a:p>
        </p:txBody>
      </p:sp>
      <p:sp>
        <p:nvSpPr>
          <p:cNvPr id="8" name="TextBox 7">
            <a:extLst>
              <a:ext uri="{FF2B5EF4-FFF2-40B4-BE49-F238E27FC236}">
                <a16:creationId xmlns:a16="http://schemas.microsoft.com/office/drawing/2014/main" id="{0890692F-E638-C0CA-CA36-142BA0DB5D68}"/>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La Recherche scientifique fait sa part</a:t>
            </a:r>
            <a:endParaRPr lang="fr-BE">
              <a:latin typeface="Sitka Text"/>
            </a:endParaRPr>
          </a:p>
        </p:txBody>
      </p:sp>
      <p:sp>
        <p:nvSpPr>
          <p:cNvPr id="11" name="Freeform 6">
            <a:extLst>
              <a:ext uri="{FF2B5EF4-FFF2-40B4-BE49-F238E27FC236}">
                <a16:creationId xmlns:a16="http://schemas.microsoft.com/office/drawing/2014/main" id="{DC6B180D-8C42-8B9D-9A28-3BC6F96E80E4}"/>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2FD4C44F-7AD1-120B-DADA-2F00EB001E08}"/>
              </a:ext>
            </a:extLst>
          </p:cNvPr>
          <p:cNvSpPr txBox="1">
            <a:spLocks/>
          </p:cNvSpPr>
          <p:nvPr/>
        </p:nvSpPr>
        <p:spPr>
          <a:xfrm>
            <a:off x="644254" y="1184074"/>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pic>
        <p:nvPicPr>
          <p:cNvPr id="6" name="Graphic 5" descr="Microscope avec un remplissage uni">
            <a:extLst>
              <a:ext uri="{FF2B5EF4-FFF2-40B4-BE49-F238E27FC236}">
                <a16:creationId xmlns:a16="http://schemas.microsoft.com/office/drawing/2014/main" id="{363D2AEC-51B0-B107-E4B6-1B3409E6955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1777" y="2117230"/>
            <a:ext cx="914400" cy="914400"/>
          </a:xfrm>
          <a:prstGeom prst="rect">
            <a:avLst/>
          </a:prstGeom>
        </p:spPr>
      </p:pic>
      <p:sp>
        <p:nvSpPr>
          <p:cNvPr id="5" name="TextBox 4">
            <a:extLst>
              <a:ext uri="{FF2B5EF4-FFF2-40B4-BE49-F238E27FC236}">
                <a16:creationId xmlns:a16="http://schemas.microsoft.com/office/drawing/2014/main" id="{3AF3BDD1-017D-12CF-6E21-18640F67F767}"/>
              </a:ext>
            </a:extLst>
          </p:cNvPr>
          <p:cNvSpPr txBox="1"/>
          <p:nvPr/>
        </p:nvSpPr>
        <p:spPr>
          <a:xfrm>
            <a:off x="7729353" y="1450319"/>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1,5 million </a:t>
            </a:r>
            <a:r>
              <a:rPr lang="en-US" sz="3600" err="1">
                <a:latin typeface="Aptos Bold"/>
                <a:ea typeface="Calibri"/>
                <a:cs typeface="Calibri"/>
              </a:rPr>
              <a:t>d'euros</a:t>
            </a:r>
            <a:r>
              <a:rPr lang="en-US" sz="3600">
                <a:latin typeface="Aptos Bold"/>
                <a:ea typeface="Calibri"/>
                <a:cs typeface="Calibri"/>
              </a:rPr>
              <a:t> </a:t>
            </a:r>
            <a:r>
              <a:rPr lang="en-US" sz="3600" err="1">
                <a:latin typeface="Aptos Bold"/>
                <a:ea typeface="Calibri"/>
                <a:cs typeface="Calibri"/>
              </a:rPr>
              <a:t>d'économies</a:t>
            </a:r>
            <a:r>
              <a:rPr lang="en-US" sz="3600">
                <a:latin typeface="Aptos Bold"/>
                <a:ea typeface="Calibri"/>
                <a:cs typeface="Calibri"/>
              </a:rPr>
              <a:t> </a:t>
            </a:r>
          </a:p>
        </p:txBody>
      </p:sp>
    </p:spTree>
    <p:extLst>
      <p:ext uri="{BB962C8B-B14F-4D97-AF65-F5344CB8AC3E}">
        <p14:creationId xmlns:p14="http://schemas.microsoft.com/office/powerpoint/2010/main" val="134182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E9963-2F67-54D0-D9D4-42D57EFC3EE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D1C1EA4-302C-5A87-4D53-B3FC436635C4}"/>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Calibri"/>
                <a:ea typeface="Codec Pro Bold"/>
                <a:cs typeface="Codec Pro Bold"/>
                <a:sym typeface="Codec Pro Bold"/>
              </a:rPr>
              <a:t>L'Egalité des chances fait sa part</a:t>
            </a:r>
            <a:endParaRPr lang="fr-BE">
              <a:latin typeface="Calibri"/>
            </a:endParaRPr>
          </a:p>
        </p:txBody>
      </p:sp>
      <p:sp>
        <p:nvSpPr>
          <p:cNvPr id="11" name="Freeform 6">
            <a:extLst>
              <a:ext uri="{FF2B5EF4-FFF2-40B4-BE49-F238E27FC236}">
                <a16:creationId xmlns:a16="http://schemas.microsoft.com/office/drawing/2014/main" id="{71D55CE6-1D52-9859-CD28-80E4534623E9}"/>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9" name="Rounded Rectangle 7">
            <a:extLst>
              <a:ext uri="{FF2B5EF4-FFF2-40B4-BE49-F238E27FC236}">
                <a16:creationId xmlns:a16="http://schemas.microsoft.com/office/drawing/2014/main" id="{05955FC1-E95D-38C5-8BE6-66B6C26C3EBB}"/>
              </a:ext>
            </a:extLst>
          </p:cNvPr>
          <p:cNvSpPr/>
          <p:nvPr/>
        </p:nvSpPr>
        <p:spPr>
          <a:xfrm>
            <a:off x="1793977" y="2584030"/>
            <a:ext cx="15572519" cy="6742125"/>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a:solidFill>
                  <a:srgbClr val="000000"/>
                </a:solidFill>
                <a:latin typeface="Aptos"/>
              </a:rPr>
              <a:t>Diminution des subventions </a:t>
            </a:r>
            <a:r>
              <a:rPr lang="en-GB" sz="3200" b="1" err="1">
                <a:solidFill>
                  <a:srgbClr val="000000"/>
                </a:solidFill>
                <a:latin typeface="Aptos"/>
              </a:rPr>
              <a:t>facultatives</a:t>
            </a:r>
            <a:r>
              <a:rPr lang="en-GB" sz="3200" b="1">
                <a:solidFill>
                  <a:srgbClr val="000000"/>
                </a:solidFill>
                <a:latin typeface="Aptos"/>
              </a:rPr>
              <a:t> avec la </a:t>
            </a:r>
            <a:r>
              <a:rPr lang="en-GB" sz="3200" b="1" err="1">
                <a:solidFill>
                  <a:srgbClr val="000000"/>
                </a:solidFill>
                <a:latin typeface="Aptos"/>
              </a:rPr>
              <a:t>réduction</a:t>
            </a:r>
            <a:r>
              <a:rPr lang="en-GB" sz="3200" b="1">
                <a:solidFill>
                  <a:srgbClr val="000000"/>
                </a:solidFill>
                <a:latin typeface="Aptos"/>
              </a:rPr>
              <a:t> des moyens de </a:t>
            </a:r>
            <a:r>
              <a:rPr lang="en-GB" sz="3200" b="1" err="1">
                <a:solidFill>
                  <a:srgbClr val="000000"/>
                </a:solidFill>
                <a:latin typeface="Aptos"/>
              </a:rPr>
              <a:t>l'appel</a:t>
            </a:r>
            <a:r>
              <a:rPr lang="en-GB" sz="3200" b="1">
                <a:solidFill>
                  <a:srgbClr val="000000"/>
                </a:solidFill>
                <a:latin typeface="Aptos"/>
              </a:rPr>
              <a:t> à </a:t>
            </a:r>
            <a:r>
              <a:rPr lang="en-GB" sz="3200" b="1" err="1">
                <a:solidFill>
                  <a:srgbClr val="000000"/>
                </a:solidFill>
                <a:latin typeface="Aptos"/>
              </a:rPr>
              <a:t>projet</a:t>
            </a:r>
            <a:r>
              <a:rPr lang="en-GB" sz="3200" b="1">
                <a:solidFill>
                  <a:srgbClr val="000000"/>
                </a:solidFill>
                <a:latin typeface="Aptos"/>
              </a:rPr>
              <a:t> </a:t>
            </a:r>
            <a:r>
              <a:rPr lang="en-GB" sz="3200" b="1" err="1">
                <a:solidFill>
                  <a:srgbClr val="000000"/>
                </a:solidFill>
                <a:latin typeface="Aptos"/>
              </a:rPr>
              <a:t>dédié</a:t>
            </a:r>
            <a:r>
              <a:rPr lang="en-GB" sz="3200" b="1">
                <a:solidFill>
                  <a:srgbClr val="000000"/>
                </a:solidFill>
                <a:latin typeface="Aptos"/>
              </a:rPr>
              <a:t> à la Promotion de la </a:t>
            </a:r>
            <a:r>
              <a:rPr lang="en-GB" sz="3200" b="1" err="1">
                <a:solidFill>
                  <a:srgbClr val="000000"/>
                </a:solidFill>
                <a:latin typeface="Aptos"/>
              </a:rPr>
              <a:t>citoyenneté</a:t>
            </a:r>
            <a:r>
              <a:rPr lang="en-GB" sz="3200" b="1">
                <a:solidFill>
                  <a:srgbClr val="000000"/>
                </a:solidFill>
                <a:latin typeface="Aptos"/>
              </a:rPr>
              <a:t> et </a:t>
            </a:r>
            <a:r>
              <a:rPr lang="en-GB" sz="3200" b="1" err="1">
                <a:solidFill>
                  <a:srgbClr val="000000"/>
                </a:solidFill>
                <a:latin typeface="Aptos"/>
              </a:rPr>
              <a:t>l’interculturalité</a:t>
            </a:r>
            <a:endParaRPr lang="fr-FR" sz="3200">
              <a:latin typeface="Aptos"/>
              <a:ea typeface="Calibri"/>
              <a:cs typeface="Calibri"/>
            </a:endParaRPr>
          </a:p>
          <a:p>
            <a:pPr algn="ctr"/>
            <a:endParaRPr lang="en-GB" sz="3200" b="1">
              <a:solidFill>
                <a:srgbClr val="000000"/>
              </a:solidFill>
              <a:latin typeface="Aptos"/>
              <a:ea typeface="Calibri"/>
              <a:cs typeface="Calibri"/>
            </a:endParaRPr>
          </a:p>
          <a:p>
            <a:pPr marL="571500" indent="-571500">
              <a:lnSpc>
                <a:spcPct val="150000"/>
              </a:lnSpc>
              <a:buFont typeface="Arial"/>
              <a:buChar char="•"/>
            </a:pPr>
            <a:r>
              <a:rPr lang="en-GB" sz="3200" b="1">
                <a:solidFill>
                  <a:srgbClr val="000000"/>
                </a:solidFill>
                <a:latin typeface="Aptos"/>
                <a:ea typeface="Calibri"/>
                <a:cs typeface="Calibri"/>
              </a:rPr>
              <a:t>Cadre</a:t>
            </a:r>
            <a:r>
              <a:rPr lang="en-GB" sz="3200">
                <a:solidFill>
                  <a:srgbClr val="000000"/>
                </a:solidFill>
                <a:latin typeface="Aptos"/>
                <a:ea typeface="Calibri"/>
                <a:cs typeface="Calibri"/>
              </a:rPr>
              <a:t> : </a:t>
            </a:r>
            <a:r>
              <a:rPr lang="en-GB" sz="3200" err="1">
                <a:solidFill>
                  <a:srgbClr val="000000"/>
                </a:solidFill>
                <a:latin typeface="Aptos"/>
                <a:ea typeface="Calibri"/>
                <a:cs typeface="Calibri"/>
              </a:rPr>
              <a:t>décret</a:t>
            </a:r>
            <a:r>
              <a:rPr lang="en-GB" sz="3200">
                <a:solidFill>
                  <a:srgbClr val="000000"/>
                </a:solidFill>
                <a:latin typeface="Aptos"/>
                <a:ea typeface="Calibri"/>
                <a:cs typeface="Calibri"/>
              </a:rPr>
              <a:t> « Promotion de la </a:t>
            </a:r>
            <a:r>
              <a:rPr lang="en-GB" sz="3200" err="1">
                <a:solidFill>
                  <a:srgbClr val="000000"/>
                </a:solidFill>
                <a:latin typeface="Aptos"/>
                <a:ea typeface="Calibri"/>
                <a:cs typeface="Calibri"/>
              </a:rPr>
              <a:t>citoyenneté</a:t>
            </a:r>
            <a:r>
              <a:rPr lang="en-GB" sz="3200">
                <a:solidFill>
                  <a:srgbClr val="000000"/>
                </a:solidFill>
                <a:latin typeface="Aptos"/>
                <a:ea typeface="Calibri"/>
                <a:cs typeface="Calibri"/>
              </a:rPr>
              <a:t> et de </a:t>
            </a:r>
            <a:r>
              <a:rPr lang="en-GB" sz="3200" err="1">
                <a:solidFill>
                  <a:srgbClr val="000000"/>
                </a:solidFill>
                <a:latin typeface="Aptos"/>
                <a:ea typeface="Calibri"/>
                <a:cs typeface="Calibri"/>
              </a:rPr>
              <a:t>l’interculturalité</a:t>
            </a:r>
            <a:r>
              <a:rPr lang="en-GB" sz="3200">
                <a:solidFill>
                  <a:srgbClr val="000000"/>
                </a:solidFill>
                <a:latin typeface="Aptos"/>
                <a:ea typeface="Calibri"/>
                <a:cs typeface="Calibri"/>
              </a:rPr>
              <a:t> »</a:t>
            </a:r>
            <a:endParaRPr lang="en-GB" sz="3200">
              <a:latin typeface="Aptos"/>
              <a:ea typeface="Calibri"/>
              <a:cs typeface="Calibri"/>
            </a:endParaRPr>
          </a:p>
          <a:p>
            <a:pPr marL="571500" indent="-571500">
              <a:lnSpc>
                <a:spcPct val="150000"/>
              </a:lnSpc>
              <a:buFont typeface="Arial"/>
              <a:buChar char="•"/>
            </a:pPr>
            <a:r>
              <a:rPr lang="en-GB" sz="3200" b="1" err="1">
                <a:solidFill>
                  <a:srgbClr val="000000"/>
                </a:solidFill>
                <a:latin typeface="Aptos"/>
                <a:ea typeface="Calibri"/>
                <a:cs typeface="Calibri"/>
              </a:rPr>
              <a:t>Mesure</a:t>
            </a:r>
            <a:r>
              <a:rPr lang="en-GB" sz="3200">
                <a:solidFill>
                  <a:srgbClr val="000000"/>
                </a:solidFill>
                <a:latin typeface="Aptos"/>
                <a:ea typeface="Calibri"/>
                <a:cs typeface="Calibri"/>
              </a:rPr>
              <a:t> : adaptation de </a:t>
            </a:r>
            <a:r>
              <a:rPr lang="en-GB" sz="3200" err="1">
                <a:solidFill>
                  <a:srgbClr val="000000"/>
                </a:solidFill>
                <a:latin typeface="Aptos"/>
                <a:ea typeface="Calibri"/>
                <a:cs typeface="Calibri"/>
              </a:rPr>
              <a:t>l’appel</a:t>
            </a:r>
            <a:r>
              <a:rPr lang="en-GB" sz="3200">
                <a:solidFill>
                  <a:srgbClr val="000000"/>
                </a:solidFill>
                <a:latin typeface="Aptos"/>
                <a:ea typeface="Calibri"/>
                <a:cs typeface="Calibri"/>
              </a:rPr>
              <a:t> à </a:t>
            </a:r>
            <a:r>
              <a:rPr lang="en-GB" sz="3200" err="1">
                <a:solidFill>
                  <a:srgbClr val="000000"/>
                </a:solidFill>
                <a:latin typeface="Aptos"/>
                <a:ea typeface="Calibri"/>
                <a:cs typeface="Calibri"/>
              </a:rPr>
              <a:t>projets</a:t>
            </a:r>
            <a:r>
              <a:rPr lang="en-GB" sz="3200">
                <a:solidFill>
                  <a:srgbClr val="000000"/>
                </a:solidFill>
                <a:latin typeface="Aptos"/>
                <a:ea typeface="Calibri"/>
                <a:cs typeface="Calibri"/>
              </a:rPr>
              <a:t> </a:t>
            </a:r>
            <a:r>
              <a:rPr lang="en-GB" sz="3200" err="1">
                <a:solidFill>
                  <a:srgbClr val="000000"/>
                </a:solidFill>
                <a:latin typeface="Aptos"/>
                <a:ea typeface="Calibri"/>
                <a:cs typeface="Calibri"/>
              </a:rPr>
              <a:t>biannuel</a:t>
            </a:r>
            <a:r>
              <a:rPr lang="en-GB" sz="3200">
                <a:solidFill>
                  <a:srgbClr val="000000"/>
                </a:solidFill>
                <a:latin typeface="Aptos"/>
                <a:ea typeface="Calibri"/>
                <a:cs typeface="Calibri"/>
              </a:rPr>
              <a:t> AMO (2027)</a:t>
            </a:r>
            <a:endParaRPr lang="en-GB" sz="3200">
              <a:latin typeface="Aptos"/>
              <a:ea typeface="Calibri"/>
              <a:cs typeface="Calibri"/>
            </a:endParaRPr>
          </a:p>
          <a:p>
            <a:pPr marL="1028700" lvl="1" indent="-571500">
              <a:lnSpc>
                <a:spcPct val="150000"/>
              </a:lnSpc>
              <a:buFont typeface="Courier New"/>
              <a:buChar char="o"/>
            </a:pPr>
            <a:r>
              <a:rPr lang="en-GB" sz="3200" b="1" i="1" err="1">
                <a:solidFill>
                  <a:srgbClr val="000000"/>
                </a:solidFill>
                <a:latin typeface="Aptos"/>
                <a:ea typeface="Calibri"/>
                <a:cs typeface="Calibri"/>
              </a:rPr>
              <a:t>Exemples</a:t>
            </a:r>
            <a:r>
              <a:rPr lang="en-GB" sz="3200" i="1">
                <a:solidFill>
                  <a:srgbClr val="000000"/>
                </a:solidFill>
                <a:latin typeface="Aptos"/>
                <a:ea typeface="Calibri"/>
                <a:cs typeface="Calibri"/>
              </a:rPr>
              <a:t> : ateliers de parole, animations de rue </a:t>
            </a:r>
            <a:r>
              <a:rPr lang="en-GB" sz="3200" i="1" err="1">
                <a:solidFill>
                  <a:srgbClr val="000000"/>
                </a:solidFill>
                <a:latin typeface="Aptos"/>
                <a:ea typeface="Calibri"/>
                <a:cs typeface="Calibri"/>
              </a:rPr>
              <a:t>ou</a:t>
            </a:r>
            <a:r>
              <a:rPr lang="en-GB" sz="3200" i="1">
                <a:solidFill>
                  <a:srgbClr val="000000"/>
                </a:solidFill>
                <a:latin typeface="Aptos"/>
                <a:ea typeface="Calibri"/>
                <a:cs typeface="Calibri"/>
              </a:rPr>
              <a:t> </a:t>
            </a:r>
            <a:r>
              <a:rPr lang="en-GB" sz="3200" i="1" err="1">
                <a:solidFill>
                  <a:srgbClr val="000000"/>
                </a:solidFill>
                <a:latin typeface="Aptos"/>
                <a:ea typeface="Calibri"/>
                <a:cs typeface="Calibri"/>
              </a:rPr>
              <a:t>en</a:t>
            </a:r>
            <a:r>
              <a:rPr lang="en-GB" sz="3200" i="1">
                <a:solidFill>
                  <a:srgbClr val="000000"/>
                </a:solidFill>
                <a:latin typeface="Aptos"/>
                <a:ea typeface="Calibri"/>
                <a:cs typeface="Calibri"/>
              </a:rPr>
              <a:t> école ; </a:t>
            </a:r>
            <a:r>
              <a:rPr lang="en-GB" sz="3200" i="1" err="1">
                <a:solidFill>
                  <a:srgbClr val="000000"/>
                </a:solidFill>
                <a:latin typeface="Aptos"/>
                <a:ea typeface="Calibri"/>
                <a:cs typeface="Calibri"/>
              </a:rPr>
              <a:t>création</a:t>
            </a:r>
            <a:r>
              <a:rPr lang="en-GB" sz="3200" i="1">
                <a:solidFill>
                  <a:srgbClr val="000000"/>
                </a:solidFill>
                <a:latin typeface="Aptos"/>
                <a:ea typeface="Calibri"/>
                <a:cs typeface="Calibri"/>
              </a:rPr>
              <a:t> de podcasts </a:t>
            </a:r>
            <a:r>
              <a:rPr lang="en-GB" sz="3200" i="1" err="1">
                <a:solidFill>
                  <a:srgbClr val="000000"/>
                </a:solidFill>
                <a:latin typeface="Aptos"/>
                <a:ea typeface="Calibri"/>
                <a:cs typeface="Calibri"/>
              </a:rPr>
              <a:t>ou</a:t>
            </a:r>
            <a:r>
              <a:rPr lang="en-GB" sz="3200" i="1">
                <a:solidFill>
                  <a:srgbClr val="000000"/>
                </a:solidFill>
                <a:latin typeface="Aptos"/>
                <a:ea typeface="Calibri"/>
                <a:cs typeface="Calibri"/>
              </a:rPr>
              <a:t> web radios ; </a:t>
            </a:r>
            <a:r>
              <a:rPr lang="en-GB" sz="3200" i="1" err="1">
                <a:solidFill>
                  <a:srgbClr val="000000"/>
                </a:solidFill>
                <a:latin typeface="Aptos"/>
                <a:ea typeface="Calibri"/>
                <a:cs typeface="Calibri"/>
              </a:rPr>
              <a:t>projets</a:t>
            </a:r>
            <a:r>
              <a:rPr lang="en-GB" sz="3200" i="1">
                <a:solidFill>
                  <a:srgbClr val="000000"/>
                </a:solidFill>
                <a:latin typeface="Aptos"/>
                <a:ea typeface="Calibri"/>
                <a:cs typeface="Calibri"/>
              </a:rPr>
              <a:t> </a:t>
            </a:r>
            <a:r>
              <a:rPr lang="en-GB" sz="3200" i="1" err="1">
                <a:solidFill>
                  <a:srgbClr val="000000"/>
                </a:solidFill>
                <a:latin typeface="Aptos"/>
                <a:ea typeface="Calibri"/>
                <a:cs typeface="Calibri"/>
              </a:rPr>
              <a:t>artistiques</a:t>
            </a:r>
            <a:r>
              <a:rPr lang="en-GB" sz="3200" i="1">
                <a:solidFill>
                  <a:srgbClr val="000000"/>
                </a:solidFill>
                <a:latin typeface="Aptos"/>
                <a:ea typeface="Calibri"/>
                <a:cs typeface="Calibri"/>
              </a:rPr>
              <a:t> </a:t>
            </a:r>
            <a:endParaRPr lang="en-GB" sz="3200" i="1">
              <a:latin typeface="Aptos"/>
              <a:ea typeface="Calibri"/>
              <a:cs typeface="Calibri"/>
            </a:endParaRPr>
          </a:p>
          <a:p>
            <a:pPr marL="571500" indent="-571500">
              <a:lnSpc>
                <a:spcPct val="150000"/>
              </a:lnSpc>
              <a:buFont typeface="Arial"/>
              <a:buChar char="•"/>
            </a:pPr>
            <a:r>
              <a:rPr lang="en-GB" sz="3200" b="1">
                <a:solidFill>
                  <a:srgbClr val="000000"/>
                </a:solidFill>
                <a:latin typeface="Aptos"/>
                <a:ea typeface="Calibri"/>
                <a:cs typeface="Calibri"/>
              </a:rPr>
              <a:t>Objectif</a:t>
            </a:r>
            <a:r>
              <a:rPr lang="en-GB" sz="3200">
                <a:solidFill>
                  <a:srgbClr val="000000"/>
                </a:solidFill>
                <a:latin typeface="Aptos"/>
                <a:ea typeface="Calibri"/>
                <a:cs typeface="Calibri"/>
              </a:rPr>
              <a:t> : </a:t>
            </a:r>
            <a:r>
              <a:rPr lang="en-GB" sz="3200" err="1">
                <a:solidFill>
                  <a:srgbClr val="000000"/>
                </a:solidFill>
                <a:latin typeface="Aptos"/>
                <a:ea typeface="Calibri"/>
                <a:cs typeface="Calibri"/>
              </a:rPr>
              <a:t>garantir</a:t>
            </a:r>
            <a:r>
              <a:rPr lang="en-GB" sz="3200">
                <a:solidFill>
                  <a:srgbClr val="000000"/>
                </a:solidFill>
                <a:latin typeface="Aptos"/>
                <a:ea typeface="Calibri"/>
                <a:cs typeface="Calibri"/>
              </a:rPr>
              <a:t> la </a:t>
            </a:r>
            <a:r>
              <a:rPr lang="en-GB" sz="3200" err="1">
                <a:solidFill>
                  <a:srgbClr val="000000"/>
                </a:solidFill>
                <a:latin typeface="Aptos"/>
                <a:ea typeface="Calibri"/>
                <a:cs typeface="Calibri"/>
              </a:rPr>
              <a:t>continuité</a:t>
            </a:r>
            <a:r>
              <a:rPr lang="en-GB" sz="3200">
                <a:solidFill>
                  <a:srgbClr val="000000"/>
                </a:solidFill>
                <a:latin typeface="Aptos"/>
                <a:ea typeface="Calibri"/>
                <a:cs typeface="Calibri"/>
              </a:rPr>
              <a:t> et la </a:t>
            </a:r>
            <a:r>
              <a:rPr lang="en-GB" sz="3200" err="1">
                <a:solidFill>
                  <a:srgbClr val="000000"/>
                </a:solidFill>
                <a:latin typeface="Aptos"/>
                <a:ea typeface="Calibri"/>
                <a:cs typeface="Calibri"/>
              </a:rPr>
              <a:t>cohérence</a:t>
            </a:r>
            <a:r>
              <a:rPr lang="en-GB" sz="3200">
                <a:solidFill>
                  <a:srgbClr val="000000"/>
                </a:solidFill>
                <a:latin typeface="Aptos"/>
                <a:ea typeface="Calibri"/>
                <a:cs typeface="Calibri"/>
              </a:rPr>
              <a:t> des </a:t>
            </a:r>
            <a:r>
              <a:rPr lang="en-GB" sz="3200" err="1">
                <a:solidFill>
                  <a:srgbClr val="000000"/>
                </a:solidFill>
                <a:latin typeface="Aptos"/>
                <a:ea typeface="Calibri"/>
                <a:cs typeface="Calibri"/>
              </a:rPr>
              <a:t>autres</a:t>
            </a:r>
            <a:r>
              <a:rPr lang="en-GB" sz="3200">
                <a:solidFill>
                  <a:srgbClr val="000000"/>
                </a:solidFill>
                <a:latin typeface="Aptos"/>
                <a:ea typeface="Calibri"/>
                <a:cs typeface="Calibri"/>
              </a:rPr>
              <a:t> </a:t>
            </a:r>
            <a:r>
              <a:rPr lang="en-GB" sz="3200" err="1">
                <a:solidFill>
                  <a:srgbClr val="000000"/>
                </a:solidFill>
                <a:latin typeface="Aptos"/>
                <a:ea typeface="Calibri"/>
                <a:cs typeface="Calibri"/>
              </a:rPr>
              <a:t>dispositifs</a:t>
            </a:r>
            <a:r>
              <a:rPr lang="en-GB" sz="3200">
                <a:solidFill>
                  <a:srgbClr val="000000"/>
                </a:solidFill>
                <a:latin typeface="Aptos"/>
                <a:ea typeface="Calibri"/>
                <a:cs typeface="Calibri"/>
              </a:rPr>
              <a:t> de </a:t>
            </a:r>
            <a:r>
              <a:rPr lang="en-GB" sz="3200" err="1">
                <a:solidFill>
                  <a:srgbClr val="000000"/>
                </a:solidFill>
                <a:latin typeface="Aptos"/>
                <a:ea typeface="Calibri"/>
                <a:cs typeface="Calibri"/>
              </a:rPr>
              <a:t>soutien</a:t>
            </a:r>
            <a:r>
              <a:rPr lang="en-GB" sz="3200">
                <a:solidFill>
                  <a:srgbClr val="000000"/>
                </a:solidFill>
                <a:latin typeface="Aptos"/>
                <a:ea typeface="Calibri"/>
                <a:cs typeface="Calibri"/>
              </a:rPr>
              <a:t> aux jeunes : </a:t>
            </a:r>
            <a:r>
              <a:rPr lang="en-GB" sz="3200" err="1">
                <a:solidFill>
                  <a:srgbClr val="000000"/>
                </a:solidFill>
                <a:latin typeface="Aptos"/>
                <a:ea typeface="Calibri"/>
                <a:cs typeface="Calibri"/>
              </a:rPr>
              <a:t>appels</a:t>
            </a:r>
            <a:r>
              <a:rPr lang="en-GB" sz="3200">
                <a:solidFill>
                  <a:srgbClr val="000000"/>
                </a:solidFill>
                <a:latin typeface="Aptos"/>
                <a:ea typeface="Calibri"/>
                <a:cs typeface="Calibri"/>
              </a:rPr>
              <a:t> </a:t>
            </a:r>
            <a:r>
              <a:rPr lang="en-GB" sz="3200" err="1">
                <a:solidFill>
                  <a:srgbClr val="000000"/>
                </a:solidFill>
                <a:latin typeface="Aptos"/>
                <a:ea typeface="Calibri"/>
                <a:cs typeface="Calibri"/>
              </a:rPr>
              <a:t>annuels</a:t>
            </a:r>
            <a:r>
              <a:rPr lang="en-GB" sz="3200">
                <a:solidFill>
                  <a:srgbClr val="000000"/>
                </a:solidFill>
                <a:latin typeface="Aptos"/>
                <a:ea typeface="Calibri"/>
                <a:cs typeface="Calibri"/>
              </a:rPr>
              <a:t>, labels, </a:t>
            </a:r>
            <a:r>
              <a:rPr lang="en-GB" sz="3200" err="1">
                <a:solidFill>
                  <a:srgbClr val="000000"/>
                </a:solidFill>
                <a:latin typeface="Aptos"/>
                <a:ea typeface="Calibri"/>
                <a:cs typeface="Calibri"/>
              </a:rPr>
              <a:t>campagnes</a:t>
            </a:r>
            <a:endParaRPr lang="en-GB" sz="3200" err="1">
              <a:latin typeface="Aptos"/>
              <a:ea typeface="Calibri"/>
              <a:cs typeface="Calibri"/>
            </a:endParaRPr>
          </a:p>
        </p:txBody>
      </p:sp>
      <p:pic>
        <p:nvPicPr>
          <p:cNvPr id="3" name="Graphic 2" descr="Homme et femme contour">
            <a:extLst>
              <a:ext uri="{FF2B5EF4-FFF2-40B4-BE49-F238E27FC236}">
                <a16:creationId xmlns:a16="http://schemas.microsoft.com/office/drawing/2014/main" id="{6573C02D-FE4D-CD5E-B33F-9FD64D28EF0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69667" y="2391262"/>
            <a:ext cx="914400" cy="914400"/>
          </a:xfrm>
          <a:prstGeom prst="rect">
            <a:avLst/>
          </a:prstGeom>
        </p:spPr>
      </p:pic>
    </p:spTree>
    <p:extLst>
      <p:ext uri="{BB962C8B-B14F-4D97-AF65-F5344CB8AC3E}">
        <p14:creationId xmlns:p14="http://schemas.microsoft.com/office/powerpoint/2010/main" val="2441163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17063-EE17-CCF2-7D9E-CB2C844616EA}"/>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86EA38E8-DC03-89A1-B9C1-3B5105D01DE9}"/>
              </a:ext>
            </a:extLst>
          </p:cNvPr>
          <p:cNvSpPr/>
          <p:nvPr/>
        </p:nvSpPr>
        <p:spPr>
          <a:xfrm>
            <a:off x="1777192" y="2284482"/>
            <a:ext cx="15336706" cy="5065836"/>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9FB1C35E-8F00-BD59-4D97-7CD736D45580}"/>
              </a:ext>
            </a:extLst>
          </p:cNvPr>
          <p:cNvSpPr txBox="1"/>
          <p:nvPr/>
        </p:nvSpPr>
        <p:spPr>
          <a:xfrm>
            <a:off x="1785092" y="538700"/>
            <a:ext cx="15317575"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Prochaines étapes</a:t>
            </a:r>
            <a:endParaRPr lang="fr-BE" sz="5500" b="1">
              <a:solidFill>
                <a:srgbClr val="000000"/>
              </a:solidFill>
              <a:latin typeface="Sitka Text"/>
              <a:ea typeface="Codec Pro Bold"/>
              <a:cs typeface="Codec Pro Bold"/>
            </a:endParaRPr>
          </a:p>
        </p:txBody>
      </p:sp>
      <p:sp>
        <p:nvSpPr>
          <p:cNvPr id="11" name="Freeform 6">
            <a:extLst>
              <a:ext uri="{FF2B5EF4-FFF2-40B4-BE49-F238E27FC236}">
                <a16:creationId xmlns:a16="http://schemas.microsoft.com/office/drawing/2014/main" id="{425A7A4B-2819-4B8B-D38F-37622DAF9733}"/>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 name="Content Placeholder 2">
            <a:extLst>
              <a:ext uri="{FF2B5EF4-FFF2-40B4-BE49-F238E27FC236}">
                <a16:creationId xmlns:a16="http://schemas.microsoft.com/office/drawing/2014/main" id="{529AA51F-D2B6-91D4-0298-D403F3066D2D}"/>
              </a:ext>
            </a:extLst>
          </p:cNvPr>
          <p:cNvSpPr txBox="1">
            <a:spLocks/>
          </p:cNvSpPr>
          <p:nvPr/>
        </p:nvSpPr>
        <p:spPr>
          <a:xfrm>
            <a:off x="644254" y="1184074"/>
            <a:ext cx="16395756" cy="120218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3500">
              <a:latin typeface="Aptos" panose="020B0004020202020204" pitchFamily="34" charset="0"/>
            </a:endParaRPr>
          </a:p>
          <a:p>
            <a:pPr marL="0" indent="0">
              <a:spcBef>
                <a:spcPts val="0"/>
              </a:spcBef>
              <a:buNone/>
            </a:pPr>
            <a:endParaRPr lang="fr-BE" sz="2800">
              <a:latin typeface="Aptos" panose="020B0004020202020204" pitchFamily="34" charset="0"/>
            </a:endParaRPr>
          </a:p>
        </p:txBody>
      </p:sp>
      <p:pic>
        <p:nvPicPr>
          <p:cNvPr id="43" name="Graphic 42" descr="Meeting with solid fill">
            <a:extLst>
              <a:ext uri="{FF2B5EF4-FFF2-40B4-BE49-F238E27FC236}">
                <a16:creationId xmlns:a16="http://schemas.microsoft.com/office/drawing/2014/main" id="{5351EE73-BB50-80AC-2FA8-06C07B3C90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080" y="2258139"/>
            <a:ext cx="914400" cy="914400"/>
          </a:xfrm>
          <a:prstGeom prst="rect">
            <a:avLst/>
          </a:prstGeom>
        </p:spPr>
      </p:pic>
      <p:sp>
        <p:nvSpPr>
          <p:cNvPr id="46" name="TextBox 45">
            <a:extLst>
              <a:ext uri="{FF2B5EF4-FFF2-40B4-BE49-F238E27FC236}">
                <a16:creationId xmlns:a16="http://schemas.microsoft.com/office/drawing/2014/main" id="{59E7E98C-CD9C-9E0D-BBDF-DB30495FC88E}"/>
              </a:ext>
            </a:extLst>
          </p:cNvPr>
          <p:cNvSpPr txBox="1"/>
          <p:nvPr/>
        </p:nvSpPr>
        <p:spPr>
          <a:xfrm>
            <a:off x="2103005" y="2570613"/>
            <a:ext cx="15340676" cy="4524315"/>
          </a:xfrm>
          <a:prstGeom prst="rect">
            <a:avLst/>
          </a:prstGeom>
          <a:noFill/>
        </p:spPr>
        <p:txBody>
          <a:bodyPr wrap="square" lIns="91440" tIns="45720" rIns="91440" bIns="45720" rtlCol="0" anchor="t">
            <a:spAutoFit/>
          </a:bodyPr>
          <a:lstStyle/>
          <a:p>
            <a:pPr marL="457200" indent="-457200">
              <a:buFont typeface="Arial"/>
              <a:buChar char="•"/>
            </a:pPr>
            <a:r>
              <a:rPr lang="en-GB" sz="3600" b="1">
                <a:latin typeface="Aptos"/>
              </a:rPr>
              <a:t>Information et explication</a:t>
            </a:r>
            <a:r>
              <a:rPr lang="en-GB" sz="3600">
                <a:latin typeface="Aptos"/>
              </a:rPr>
              <a:t> aux administrations et </a:t>
            </a:r>
            <a:r>
              <a:rPr lang="en-GB" sz="3600" err="1">
                <a:latin typeface="Aptos"/>
              </a:rPr>
              <a:t>personnes</a:t>
            </a:r>
            <a:r>
              <a:rPr lang="en-GB" sz="3600">
                <a:latin typeface="Aptos"/>
              </a:rPr>
              <a:t> </a:t>
            </a:r>
            <a:r>
              <a:rPr lang="en-GB" sz="3600" err="1">
                <a:latin typeface="Aptos"/>
              </a:rPr>
              <a:t>impactées</a:t>
            </a:r>
            <a:endParaRPr lang="en-GB" sz="3600">
              <a:latin typeface="Aptos"/>
              <a:ea typeface="Calibri"/>
              <a:cs typeface="Calibri"/>
            </a:endParaRPr>
          </a:p>
          <a:p>
            <a:endParaRPr lang="en-GB" sz="3600">
              <a:latin typeface="Aptos"/>
              <a:ea typeface="Calibri"/>
              <a:cs typeface="Calibri"/>
            </a:endParaRPr>
          </a:p>
          <a:p>
            <a:pPr marL="457200" indent="-457200">
              <a:buFont typeface="Arial"/>
              <a:buChar char="•"/>
            </a:pPr>
            <a:r>
              <a:rPr lang="en-GB" sz="3600" err="1">
                <a:latin typeface="Aptos"/>
              </a:rPr>
              <a:t>Présentation</a:t>
            </a:r>
            <a:r>
              <a:rPr lang="en-GB" sz="3600">
                <a:latin typeface="Aptos"/>
              </a:rPr>
              <a:t> au </a:t>
            </a:r>
            <a:r>
              <a:rPr lang="en-GB" sz="3600" b="1">
                <a:latin typeface="Aptos"/>
              </a:rPr>
              <a:t>Parlement</a:t>
            </a:r>
            <a:r>
              <a:rPr lang="en-GB" sz="3600">
                <a:latin typeface="Aptos"/>
              </a:rPr>
              <a:t> </a:t>
            </a:r>
            <a:r>
              <a:rPr lang="en-GB" sz="3600" err="1">
                <a:latin typeface="Aptos"/>
              </a:rPr>
              <a:t>dès</a:t>
            </a:r>
            <a:r>
              <a:rPr lang="en-GB" sz="3600">
                <a:latin typeface="Aptos"/>
              </a:rPr>
              <a:t> </a:t>
            </a:r>
            <a:r>
              <a:rPr lang="en-GB" sz="3600" err="1">
                <a:latin typeface="Aptos"/>
              </a:rPr>
              <a:t>ce</a:t>
            </a:r>
            <a:r>
              <a:rPr lang="en-GB" sz="3600">
                <a:latin typeface="Aptos"/>
              </a:rPr>
              <a:t> </a:t>
            </a:r>
            <a:r>
              <a:rPr lang="en-GB" sz="3600" err="1">
                <a:latin typeface="Aptos"/>
              </a:rPr>
              <a:t>lundi</a:t>
            </a:r>
            <a:r>
              <a:rPr lang="en-GB" sz="3600">
                <a:latin typeface="Aptos"/>
              </a:rPr>
              <a:t> </a:t>
            </a:r>
            <a:endParaRPr lang="en-GB" sz="3600">
              <a:latin typeface="Aptos"/>
              <a:ea typeface="Calibri"/>
              <a:cs typeface="Calibri"/>
            </a:endParaRPr>
          </a:p>
          <a:p>
            <a:pPr marL="457200" indent="-457200">
              <a:buFont typeface="Arial"/>
              <a:buChar char="•"/>
            </a:pPr>
            <a:endParaRPr lang="en-GB" sz="3600">
              <a:latin typeface="Aptos"/>
              <a:ea typeface="Calibri"/>
              <a:cs typeface="Calibri"/>
            </a:endParaRPr>
          </a:p>
          <a:p>
            <a:pPr marL="457200" indent="-457200">
              <a:buFont typeface="Arial"/>
              <a:buChar char="•"/>
            </a:pPr>
            <a:r>
              <a:rPr lang="en-GB" sz="3600">
                <a:latin typeface="Aptos"/>
              </a:rPr>
              <a:t>Concertation</a:t>
            </a:r>
            <a:endParaRPr lang="en-GB" sz="3600">
              <a:latin typeface="Aptos"/>
              <a:ea typeface="Calibri"/>
              <a:cs typeface="Calibri"/>
            </a:endParaRPr>
          </a:p>
          <a:p>
            <a:pPr marL="571500" indent="-571500">
              <a:buFont typeface="Arial"/>
              <a:buChar char="•"/>
            </a:pPr>
            <a:endParaRPr lang="en-GB" sz="3600">
              <a:latin typeface="Aptos"/>
              <a:ea typeface="Calibri"/>
              <a:cs typeface="Calibri"/>
            </a:endParaRPr>
          </a:p>
          <a:p>
            <a:pPr marL="457200" indent="-457200">
              <a:buFont typeface="Arial"/>
              <a:buChar char="•"/>
            </a:pPr>
            <a:r>
              <a:rPr lang="en-GB" sz="3600" b="1" err="1">
                <a:latin typeface="Aptos"/>
              </a:rPr>
              <a:t>Décrets</a:t>
            </a:r>
            <a:r>
              <a:rPr lang="en-GB" sz="3600" b="1">
                <a:latin typeface="Aptos"/>
              </a:rPr>
              <a:t> programme et </a:t>
            </a:r>
            <a:r>
              <a:rPr lang="en-GB" sz="3600" b="1" err="1">
                <a:latin typeface="Aptos"/>
              </a:rPr>
              <a:t>budgétaire</a:t>
            </a:r>
            <a:endParaRPr lang="en-GB" sz="3600" err="1">
              <a:latin typeface="Aptos"/>
            </a:endParaRPr>
          </a:p>
          <a:p>
            <a:pPr marL="914400" lvl="1" indent="-457200">
              <a:buFont typeface="Courier New"/>
              <a:buChar char="o"/>
            </a:pPr>
            <a:r>
              <a:rPr lang="en-GB" sz="3600">
                <a:latin typeface="Aptos"/>
              </a:rPr>
              <a:t>Dans </a:t>
            </a:r>
            <a:r>
              <a:rPr lang="en-GB" sz="3600" err="1">
                <a:latin typeface="Aptos"/>
              </a:rPr>
              <a:t>ce</a:t>
            </a:r>
            <a:r>
              <a:rPr lang="en-GB" sz="3600">
                <a:latin typeface="Aptos"/>
              </a:rPr>
              <a:t> cadre, concertation des </a:t>
            </a:r>
            <a:r>
              <a:rPr lang="en-GB" sz="3600" err="1">
                <a:latin typeface="Aptos"/>
              </a:rPr>
              <a:t>acteurs</a:t>
            </a:r>
            <a:endParaRPr lang="en-GB" sz="3600">
              <a:latin typeface="Aptos"/>
              <a:ea typeface="Calibri"/>
              <a:cs typeface="Calibri"/>
            </a:endParaRPr>
          </a:p>
        </p:txBody>
      </p:sp>
      <p:sp>
        <p:nvSpPr>
          <p:cNvPr id="51" name="TextBox 50">
            <a:extLst>
              <a:ext uri="{FF2B5EF4-FFF2-40B4-BE49-F238E27FC236}">
                <a16:creationId xmlns:a16="http://schemas.microsoft.com/office/drawing/2014/main" id="{3A00E5A1-0429-C4C0-51BB-68A2E87773D8}"/>
              </a:ext>
            </a:extLst>
          </p:cNvPr>
          <p:cNvSpPr txBox="1"/>
          <p:nvPr/>
        </p:nvSpPr>
        <p:spPr>
          <a:xfrm>
            <a:off x="2098288" y="8372426"/>
            <a:ext cx="13074555" cy="646331"/>
          </a:xfrm>
          <a:prstGeom prst="rect">
            <a:avLst/>
          </a:prstGeom>
          <a:noFill/>
        </p:spPr>
        <p:txBody>
          <a:bodyPr wrap="square" lIns="91440" tIns="45720" rIns="91440" bIns="45720" rtlCol="0" anchor="t">
            <a:spAutoFit/>
          </a:bodyPr>
          <a:lstStyle/>
          <a:p>
            <a:r>
              <a:rPr lang="fr-BE" sz="3600" b="1"/>
              <a:t>Merci aux équipes !</a:t>
            </a:r>
            <a:endParaRPr lang="en-GB" sz="3600">
              <a:ea typeface="Calibri"/>
              <a:cs typeface="Calibri"/>
            </a:endParaRPr>
          </a:p>
        </p:txBody>
      </p:sp>
      <p:sp>
        <p:nvSpPr>
          <p:cNvPr id="52" name="Freeform 13">
            <a:extLst>
              <a:ext uri="{FF2B5EF4-FFF2-40B4-BE49-F238E27FC236}">
                <a16:creationId xmlns:a16="http://schemas.microsoft.com/office/drawing/2014/main" id="{640475BA-328A-5F52-56B1-AD90D2175153}"/>
              </a:ext>
            </a:extLst>
          </p:cNvPr>
          <p:cNvSpPr>
            <a:spLocks noEditPoints="1"/>
          </p:cNvSpPr>
          <p:nvPr/>
        </p:nvSpPr>
        <p:spPr bwMode="auto">
          <a:xfrm>
            <a:off x="823106" y="8376698"/>
            <a:ext cx="802116" cy="657141"/>
          </a:xfrm>
          <a:custGeom>
            <a:avLst/>
            <a:gdLst/>
            <a:ahLst/>
            <a:cxnLst>
              <a:cxn ang="0">
                <a:pos x="91" y="49"/>
              </a:cxn>
              <a:cxn ang="0">
                <a:pos x="49" y="91"/>
              </a:cxn>
              <a:cxn ang="0">
                <a:pos x="91" y="134"/>
              </a:cxn>
              <a:cxn ang="0">
                <a:pos x="134" y="93"/>
              </a:cxn>
              <a:cxn ang="0">
                <a:pos x="115" y="95"/>
              </a:cxn>
              <a:cxn ang="0">
                <a:pos x="91" y="115"/>
              </a:cxn>
              <a:cxn ang="0">
                <a:pos x="68" y="91"/>
              </a:cxn>
              <a:cxn ang="0">
                <a:pos x="91" y="68"/>
              </a:cxn>
              <a:cxn ang="0">
                <a:pos x="104" y="71"/>
              </a:cxn>
              <a:cxn ang="0">
                <a:pos x="118" y="58"/>
              </a:cxn>
              <a:cxn ang="0">
                <a:pos x="91" y="49"/>
              </a:cxn>
              <a:cxn ang="0">
                <a:pos x="187" y="40"/>
              </a:cxn>
              <a:cxn ang="0">
                <a:pos x="195" y="29"/>
              </a:cxn>
              <a:cxn ang="0">
                <a:pos x="196" y="28"/>
              </a:cxn>
              <a:cxn ang="0">
                <a:pos x="230" y="12"/>
              </a:cxn>
              <a:cxn ang="0">
                <a:pos x="232" y="13"/>
              </a:cxn>
              <a:cxn ang="0">
                <a:pos x="232" y="16"/>
              </a:cxn>
              <a:cxn ang="0">
                <a:pos x="222" y="32"/>
              </a:cxn>
              <a:cxn ang="0">
                <a:pos x="242" y="35"/>
              </a:cxn>
              <a:cxn ang="0">
                <a:pos x="244" y="37"/>
              </a:cxn>
              <a:cxn ang="0">
                <a:pos x="243" y="40"/>
              </a:cxn>
              <a:cxn ang="0">
                <a:pos x="209" y="55"/>
              </a:cxn>
              <a:cxn ang="0">
                <a:pos x="207" y="55"/>
              </a:cxn>
              <a:cxn ang="0">
                <a:pos x="192" y="53"/>
              </a:cxn>
              <a:cxn ang="0">
                <a:pos x="144" y="75"/>
              </a:cxn>
              <a:cxn ang="0">
                <a:pos x="149" y="86"/>
              </a:cxn>
              <a:cxn ang="0">
                <a:pos x="95" y="92"/>
              </a:cxn>
              <a:cxn ang="0">
                <a:pos x="93" y="91"/>
              </a:cxn>
              <a:cxn ang="0">
                <a:pos x="94" y="88"/>
              </a:cxn>
              <a:cxn ang="0">
                <a:pos x="131" y="53"/>
              </a:cxn>
              <a:cxn ang="0">
                <a:pos x="133" y="53"/>
              </a:cxn>
              <a:cxn ang="0">
                <a:pos x="134" y="54"/>
              </a:cxn>
              <a:cxn ang="0">
                <a:pos x="138" y="62"/>
              </a:cxn>
              <a:cxn ang="0">
                <a:pos x="187" y="40"/>
              </a:cxn>
              <a:cxn ang="0">
                <a:pos x="130" y="174"/>
              </a:cxn>
              <a:cxn ang="0">
                <a:pos x="91" y="183"/>
              </a:cxn>
              <a:cxn ang="0">
                <a:pos x="53" y="174"/>
              </a:cxn>
              <a:cxn ang="0">
                <a:pos x="37" y="191"/>
              </a:cxn>
              <a:cxn ang="0">
                <a:pos x="18" y="191"/>
              </a:cxn>
              <a:cxn ang="0">
                <a:pos x="18" y="191"/>
              </a:cxn>
              <a:cxn ang="0">
                <a:pos x="18" y="171"/>
              </a:cxn>
              <a:cxn ang="0">
                <a:pos x="30" y="159"/>
              </a:cxn>
              <a:cxn ang="0">
                <a:pos x="0" y="91"/>
              </a:cxn>
              <a:cxn ang="0">
                <a:pos x="91" y="0"/>
              </a:cxn>
              <a:cxn ang="0">
                <a:pos x="169" y="43"/>
              </a:cxn>
              <a:cxn ang="0">
                <a:pos x="153" y="50"/>
              </a:cxn>
              <a:cxn ang="0">
                <a:pos x="91" y="17"/>
              </a:cxn>
              <a:cxn ang="0">
                <a:pos x="17" y="91"/>
              </a:cxn>
              <a:cxn ang="0">
                <a:pos x="91" y="165"/>
              </a:cxn>
              <a:cxn ang="0">
                <a:pos x="165" y="91"/>
              </a:cxn>
              <a:cxn ang="0">
                <a:pos x="163" y="72"/>
              </a:cxn>
              <a:cxn ang="0">
                <a:pos x="179" y="65"/>
              </a:cxn>
              <a:cxn ang="0">
                <a:pos x="183" y="91"/>
              </a:cxn>
              <a:cxn ang="0">
                <a:pos x="153" y="159"/>
              </a:cxn>
              <a:cxn ang="0">
                <a:pos x="165" y="171"/>
              </a:cxn>
              <a:cxn ang="0">
                <a:pos x="165" y="191"/>
              </a:cxn>
              <a:cxn ang="0">
                <a:pos x="165" y="191"/>
              </a:cxn>
              <a:cxn ang="0">
                <a:pos x="146" y="191"/>
              </a:cxn>
              <a:cxn ang="0">
                <a:pos x="130" y="174"/>
              </a:cxn>
            </a:cxnLst>
            <a:rect l="0" t="0" r="r" b="b"/>
            <a:pathLst>
              <a:path w="244" h="196">
                <a:moveTo>
                  <a:pt x="91" y="49"/>
                </a:moveTo>
                <a:cubicBezTo>
                  <a:pt x="68" y="49"/>
                  <a:pt x="49" y="68"/>
                  <a:pt x="49" y="91"/>
                </a:cubicBezTo>
                <a:cubicBezTo>
                  <a:pt x="49" y="115"/>
                  <a:pt x="68" y="134"/>
                  <a:pt x="91" y="134"/>
                </a:cubicBezTo>
                <a:cubicBezTo>
                  <a:pt x="114" y="134"/>
                  <a:pt x="133" y="116"/>
                  <a:pt x="134" y="93"/>
                </a:cubicBezTo>
                <a:cubicBezTo>
                  <a:pt x="115" y="95"/>
                  <a:pt x="115" y="95"/>
                  <a:pt x="115" y="95"/>
                </a:cubicBezTo>
                <a:cubicBezTo>
                  <a:pt x="113" y="107"/>
                  <a:pt x="103" y="115"/>
                  <a:pt x="91" y="115"/>
                </a:cubicBezTo>
                <a:cubicBezTo>
                  <a:pt x="78" y="115"/>
                  <a:pt x="68" y="105"/>
                  <a:pt x="68" y="91"/>
                </a:cubicBezTo>
                <a:cubicBezTo>
                  <a:pt x="68" y="78"/>
                  <a:pt x="78" y="68"/>
                  <a:pt x="91" y="68"/>
                </a:cubicBezTo>
                <a:cubicBezTo>
                  <a:pt x="96" y="68"/>
                  <a:pt x="100" y="69"/>
                  <a:pt x="104" y="71"/>
                </a:cubicBezTo>
                <a:cubicBezTo>
                  <a:pt x="118" y="58"/>
                  <a:pt x="118" y="58"/>
                  <a:pt x="118" y="58"/>
                </a:cubicBezTo>
                <a:cubicBezTo>
                  <a:pt x="111" y="52"/>
                  <a:pt x="101" y="49"/>
                  <a:pt x="91" y="49"/>
                </a:cubicBezTo>
                <a:close/>
                <a:moveTo>
                  <a:pt x="187" y="40"/>
                </a:moveTo>
                <a:cubicBezTo>
                  <a:pt x="195" y="29"/>
                  <a:pt x="195" y="29"/>
                  <a:pt x="195" y="29"/>
                </a:cubicBezTo>
                <a:cubicBezTo>
                  <a:pt x="195" y="28"/>
                  <a:pt x="195" y="28"/>
                  <a:pt x="196" y="28"/>
                </a:cubicBezTo>
                <a:cubicBezTo>
                  <a:pt x="230" y="12"/>
                  <a:pt x="230" y="12"/>
                  <a:pt x="230" y="12"/>
                </a:cubicBezTo>
                <a:cubicBezTo>
                  <a:pt x="230" y="12"/>
                  <a:pt x="232" y="12"/>
                  <a:pt x="232" y="13"/>
                </a:cubicBezTo>
                <a:cubicBezTo>
                  <a:pt x="233" y="14"/>
                  <a:pt x="233" y="15"/>
                  <a:pt x="232" y="16"/>
                </a:cubicBezTo>
                <a:cubicBezTo>
                  <a:pt x="222" y="32"/>
                  <a:pt x="222" y="32"/>
                  <a:pt x="222" y="32"/>
                </a:cubicBezTo>
                <a:cubicBezTo>
                  <a:pt x="242" y="35"/>
                  <a:pt x="242" y="35"/>
                  <a:pt x="242" y="35"/>
                </a:cubicBezTo>
                <a:cubicBezTo>
                  <a:pt x="243" y="36"/>
                  <a:pt x="244" y="36"/>
                  <a:pt x="244" y="37"/>
                </a:cubicBezTo>
                <a:cubicBezTo>
                  <a:pt x="244" y="38"/>
                  <a:pt x="244" y="39"/>
                  <a:pt x="243" y="40"/>
                </a:cubicBezTo>
                <a:cubicBezTo>
                  <a:pt x="209" y="55"/>
                  <a:pt x="209" y="55"/>
                  <a:pt x="209" y="55"/>
                </a:cubicBezTo>
                <a:cubicBezTo>
                  <a:pt x="208" y="56"/>
                  <a:pt x="208" y="56"/>
                  <a:pt x="207" y="55"/>
                </a:cubicBezTo>
                <a:cubicBezTo>
                  <a:pt x="192" y="53"/>
                  <a:pt x="192" y="53"/>
                  <a:pt x="192" y="53"/>
                </a:cubicBezTo>
                <a:cubicBezTo>
                  <a:pt x="144" y="75"/>
                  <a:pt x="144" y="75"/>
                  <a:pt x="144" y="75"/>
                </a:cubicBezTo>
                <a:cubicBezTo>
                  <a:pt x="149" y="86"/>
                  <a:pt x="149" y="86"/>
                  <a:pt x="149" y="86"/>
                </a:cubicBezTo>
                <a:cubicBezTo>
                  <a:pt x="131" y="88"/>
                  <a:pt x="113" y="90"/>
                  <a:pt x="95" y="92"/>
                </a:cubicBezTo>
                <a:cubicBezTo>
                  <a:pt x="94" y="92"/>
                  <a:pt x="94" y="92"/>
                  <a:pt x="93" y="91"/>
                </a:cubicBezTo>
                <a:cubicBezTo>
                  <a:pt x="93" y="90"/>
                  <a:pt x="93" y="89"/>
                  <a:pt x="94" y="88"/>
                </a:cubicBezTo>
                <a:cubicBezTo>
                  <a:pt x="106" y="77"/>
                  <a:pt x="118" y="65"/>
                  <a:pt x="131" y="53"/>
                </a:cubicBezTo>
                <a:cubicBezTo>
                  <a:pt x="131" y="53"/>
                  <a:pt x="132" y="53"/>
                  <a:pt x="133" y="53"/>
                </a:cubicBezTo>
                <a:cubicBezTo>
                  <a:pt x="134" y="53"/>
                  <a:pt x="134" y="54"/>
                  <a:pt x="134" y="54"/>
                </a:cubicBezTo>
                <a:cubicBezTo>
                  <a:pt x="138" y="62"/>
                  <a:pt x="138" y="62"/>
                  <a:pt x="138" y="62"/>
                </a:cubicBezTo>
                <a:cubicBezTo>
                  <a:pt x="187" y="40"/>
                  <a:pt x="187" y="40"/>
                  <a:pt x="187" y="40"/>
                </a:cubicBezTo>
                <a:close/>
                <a:moveTo>
                  <a:pt x="130" y="174"/>
                </a:moveTo>
                <a:cubicBezTo>
                  <a:pt x="118" y="180"/>
                  <a:pt x="105" y="183"/>
                  <a:pt x="91" y="183"/>
                </a:cubicBezTo>
                <a:cubicBezTo>
                  <a:pt x="78" y="183"/>
                  <a:pt x="65" y="180"/>
                  <a:pt x="53" y="174"/>
                </a:cubicBezTo>
                <a:cubicBezTo>
                  <a:pt x="51" y="178"/>
                  <a:pt x="41" y="187"/>
                  <a:pt x="37" y="191"/>
                </a:cubicBezTo>
                <a:cubicBezTo>
                  <a:pt x="32" y="196"/>
                  <a:pt x="23" y="196"/>
                  <a:pt x="18" y="191"/>
                </a:cubicBezTo>
                <a:cubicBezTo>
                  <a:pt x="18" y="191"/>
                  <a:pt x="18" y="191"/>
                  <a:pt x="18" y="191"/>
                </a:cubicBezTo>
                <a:cubicBezTo>
                  <a:pt x="12" y="185"/>
                  <a:pt x="12" y="177"/>
                  <a:pt x="18" y="171"/>
                </a:cubicBezTo>
                <a:cubicBezTo>
                  <a:pt x="30" y="159"/>
                  <a:pt x="30" y="159"/>
                  <a:pt x="30" y="159"/>
                </a:cubicBezTo>
                <a:cubicBezTo>
                  <a:pt x="12" y="142"/>
                  <a:pt x="0" y="118"/>
                  <a:pt x="0" y="91"/>
                </a:cubicBezTo>
                <a:cubicBezTo>
                  <a:pt x="0" y="41"/>
                  <a:pt x="41" y="0"/>
                  <a:pt x="91" y="0"/>
                </a:cubicBezTo>
                <a:cubicBezTo>
                  <a:pt x="123" y="0"/>
                  <a:pt x="152" y="16"/>
                  <a:pt x="169" y="43"/>
                </a:cubicBezTo>
                <a:cubicBezTo>
                  <a:pt x="153" y="50"/>
                  <a:pt x="153" y="50"/>
                  <a:pt x="153" y="50"/>
                </a:cubicBezTo>
                <a:cubicBezTo>
                  <a:pt x="139" y="30"/>
                  <a:pt x="116" y="17"/>
                  <a:pt x="91" y="17"/>
                </a:cubicBezTo>
                <a:cubicBezTo>
                  <a:pt x="50" y="17"/>
                  <a:pt x="17" y="50"/>
                  <a:pt x="17" y="91"/>
                </a:cubicBezTo>
                <a:cubicBezTo>
                  <a:pt x="17" y="132"/>
                  <a:pt x="50" y="165"/>
                  <a:pt x="91" y="165"/>
                </a:cubicBezTo>
                <a:cubicBezTo>
                  <a:pt x="132" y="165"/>
                  <a:pt x="165" y="132"/>
                  <a:pt x="165" y="91"/>
                </a:cubicBezTo>
                <a:cubicBezTo>
                  <a:pt x="165" y="85"/>
                  <a:pt x="165" y="78"/>
                  <a:pt x="163" y="72"/>
                </a:cubicBezTo>
                <a:cubicBezTo>
                  <a:pt x="179" y="65"/>
                  <a:pt x="179" y="65"/>
                  <a:pt x="179" y="65"/>
                </a:cubicBezTo>
                <a:cubicBezTo>
                  <a:pt x="181" y="73"/>
                  <a:pt x="183" y="82"/>
                  <a:pt x="183" y="91"/>
                </a:cubicBezTo>
                <a:cubicBezTo>
                  <a:pt x="183" y="118"/>
                  <a:pt x="171" y="142"/>
                  <a:pt x="153" y="159"/>
                </a:cubicBezTo>
                <a:cubicBezTo>
                  <a:pt x="165" y="171"/>
                  <a:pt x="165" y="171"/>
                  <a:pt x="165" y="171"/>
                </a:cubicBezTo>
                <a:cubicBezTo>
                  <a:pt x="171" y="177"/>
                  <a:pt x="171" y="185"/>
                  <a:pt x="165" y="191"/>
                </a:cubicBezTo>
                <a:cubicBezTo>
                  <a:pt x="165" y="191"/>
                  <a:pt x="165" y="191"/>
                  <a:pt x="165" y="191"/>
                </a:cubicBezTo>
                <a:cubicBezTo>
                  <a:pt x="160" y="196"/>
                  <a:pt x="151" y="196"/>
                  <a:pt x="146" y="191"/>
                </a:cubicBezTo>
                <a:cubicBezTo>
                  <a:pt x="142" y="187"/>
                  <a:pt x="132" y="178"/>
                  <a:pt x="130" y="17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5363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001FB-D3F7-CDE4-B3EB-EC8464C4710D}"/>
            </a:ext>
          </a:extLst>
        </p:cNvPr>
        <p:cNvGrpSpPr/>
        <p:nvPr/>
      </p:nvGrpSpPr>
      <p:grpSpPr>
        <a:xfrm>
          <a:off x="0" y="0"/>
          <a:ext cx="0" cy="0"/>
          <a:chOff x="0" y="0"/>
          <a:chExt cx="0" cy="0"/>
        </a:xfrm>
      </p:grpSpPr>
      <p:sp>
        <p:nvSpPr>
          <p:cNvPr id="13" name="Freeform 13">
            <a:extLst>
              <a:ext uri="{FF2B5EF4-FFF2-40B4-BE49-F238E27FC236}">
                <a16:creationId xmlns:a16="http://schemas.microsoft.com/office/drawing/2014/main" id="{EE2A802B-5F13-6828-B126-5329D5C908C7}"/>
              </a:ext>
            </a:extLst>
          </p:cNvPr>
          <p:cNvSpPr/>
          <p:nvPr/>
        </p:nvSpPr>
        <p:spPr>
          <a:xfrm>
            <a:off x="3242433" y="2793734"/>
            <a:ext cx="3086100" cy="3417745"/>
          </a:xfrm>
          <a:custGeom>
            <a:avLst/>
            <a:gdLst/>
            <a:ahLst/>
            <a:cxnLst/>
            <a:rect l="l" t="t" r="r" b="b"/>
            <a:pathLst>
              <a:path w="2961700" h="3278641">
                <a:moveTo>
                  <a:pt x="0" y="0"/>
                </a:moveTo>
                <a:lnTo>
                  <a:pt x="2961699" y="0"/>
                </a:lnTo>
                <a:lnTo>
                  <a:pt x="2961699" y="3278640"/>
                </a:lnTo>
                <a:lnTo>
                  <a:pt x="0" y="3278640"/>
                </a:lnTo>
                <a:lnTo>
                  <a:pt x="0" y="0"/>
                </a:lnTo>
                <a:close/>
              </a:path>
            </a:pathLst>
          </a:custGeom>
          <a:blipFill>
            <a:blip r:embed="rId2"/>
            <a:stretch>
              <a:fillRect/>
            </a:stretch>
          </a:blipFill>
        </p:spPr>
        <p:txBody>
          <a:bodyPr/>
          <a:lstStyle/>
          <a:p>
            <a:endParaRPr lang="fr-BE"/>
          </a:p>
        </p:txBody>
      </p:sp>
      <p:sp>
        <p:nvSpPr>
          <p:cNvPr id="2" name="Freeform 14">
            <a:extLst>
              <a:ext uri="{FF2B5EF4-FFF2-40B4-BE49-F238E27FC236}">
                <a16:creationId xmlns:a16="http://schemas.microsoft.com/office/drawing/2014/main" id="{637C5938-B967-0102-A57A-3B8D28153B7B}"/>
              </a:ext>
            </a:extLst>
          </p:cNvPr>
          <p:cNvSpPr/>
          <p:nvPr/>
        </p:nvSpPr>
        <p:spPr>
          <a:xfrm>
            <a:off x="8710720" y="1788075"/>
            <a:ext cx="5971547" cy="5424834"/>
          </a:xfrm>
          <a:custGeom>
            <a:avLst/>
            <a:gdLst/>
            <a:ahLst/>
            <a:cxnLst/>
            <a:rect l="l" t="t" r="r" b="b"/>
            <a:pathLst>
              <a:path w="7878553" h="7098585">
                <a:moveTo>
                  <a:pt x="0" y="0"/>
                </a:moveTo>
                <a:lnTo>
                  <a:pt x="7878553" y="0"/>
                </a:lnTo>
                <a:lnTo>
                  <a:pt x="7878553" y="7098585"/>
                </a:lnTo>
                <a:lnTo>
                  <a:pt x="0" y="7098585"/>
                </a:lnTo>
                <a:lnTo>
                  <a:pt x="0" y="0"/>
                </a:lnTo>
                <a:close/>
              </a:path>
            </a:pathLst>
          </a:custGeom>
          <a:blipFill>
            <a:blip r:embed="rId3"/>
            <a:stretch>
              <a:fillRect l="-20541" r="-14440"/>
            </a:stretch>
          </a:blipFill>
        </p:spPr>
        <p:txBody>
          <a:bodyPr/>
          <a:lstStyle/>
          <a:p>
            <a:endParaRPr lang="fr-BE"/>
          </a:p>
        </p:txBody>
      </p:sp>
      <p:sp>
        <p:nvSpPr>
          <p:cNvPr id="3" name="TextBox 2">
            <a:extLst>
              <a:ext uri="{FF2B5EF4-FFF2-40B4-BE49-F238E27FC236}">
                <a16:creationId xmlns:a16="http://schemas.microsoft.com/office/drawing/2014/main" id="{5CFD8628-319C-38C8-B81A-31062F4AF323}"/>
              </a:ext>
            </a:extLst>
          </p:cNvPr>
          <p:cNvSpPr txBox="1"/>
          <p:nvPr/>
        </p:nvSpPr>
        <p:spPr>
          <a:xfrm>
            <a:off x="4059059" y="7794078"/>
            <a:ext cx="10181555" cy="938719"/>
          </a:xfrm>
          <a:prstGeom prst="rect">
            <a:avLst/>
          </a:prstGeom>
          <a:noFill/>
        </p:spPr>
        <p:txBody>
          <a:bodyPr wrap="square" lIns="91440" tIns="45720" rIns="91440" bIns="45720" rtlCol="0" anchor="t">
            <a:spAutoFit/>
          </a:bodyPr>
          <a:lstStyle/>
          <a:p>
            <a:r>
              <a:rPr lang="fr-BE" sz="5500" b="1">
                <a:solidFill>
                  <a:srgbClr val="000000"/>
                </a:solidFill>
                <a:latin typeface="Sitka Text"/>
                <a:ea typeface="Calibri"/>
                <a:cs typeface="Calibri"/>
              </a:rPr>
              <a:t>Merci pour votre attention !</a:t>
            </a:r>
            <a:endParaRPr lang="en-GB" sz="5500" b="1">
              <a:solidFill>
                <a:srgbClr val="000000"/>
              </a:solidFill>
              <a:latin typeface="Sitka Text"/>
              <a:ea typeface="Calibri"/>
              <a:cs typeface="Calibri"/>
            </a:endParaRPr>
          </a:p>
        </p:txBody>
      </p:sp>
      <p:sp>
        <p:nvSpPr>
          <p:cNvPr id="4" name="Espace réservé du numéro de diapositive 3">
            <a:extLst>
              <a:ext uri="{FF2B5EF4-FFF2-40B4-BE49-F238E27FC236}">
                <a16:creationId xmlns:a16="http://schemas.microsoft.com/office/drawing/2014/main" id="{49A372DC-833D-3D9F-4D3D-1F7BBC1F87F4}"/>
              </a:ext>
            </a:extLst>
          </p:cNvPr>
          <p:cNvSpPr>
            <a:spLocks noGrp="1"/>
          </p:cNvSpPr>
          <p:nvPr>
            <p:ph type="sldNum" sz="quarter" idx="4"/>
          </p:nvPr>
        </p:nvSpPr>
        <p:spPr/>
        <p:txBody>
          <a:bodyPr/>
          <a:lstStyle/>
          <a:p>
            <a:r>
              <a:rPr lang="en-IN"/>
              <a:t>Page </a:t>
            </a:r>
            <a:fld id="{F1BC30E3-FFE5-4B91-AA19-87A149EBB9EE}" type="slidenum">
              <a:rPr smtClean="0"/>
              <a:pPr/>
              <a:t>26</a:t>
            </a:fld>
            <a:endParaRPr/>
          </a:p>
        </p:txBody>
      </p:sp>
    </p:spTree>
    <p:extLst>
      <p:ext uri="{BB962C8B-B14F-4D97-AF65-F5344CB8AC3E}">
        <p14:creationId xmlns:p14="http://schemas.microsoft.com/office/powerpoint/2010/main" val="425617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E4DB-F7FA-35C7-A582-7D213F17CACC}"/>
            </a:ext>
          </a:extLst>
        </p:cNvPr>
        <p:cNvGrpSpPr/>
        <p:nvPr/>
      </p:nvGrpSpPr>
      <p:grpSpPr>
        <a:xfrm>
          <a:off x="0" y="0"/>
          <a:ext cx="0" cy="0"/>
          <a:chOff x="0" y="0"/>
          <a:chExt cx="0" cy="0"/>
        </a:xfrm>
      </p:grpSpPr>
      <p:sp>
        <p:nvSpPr>
          <p:cNvPr id="19" name="Text Placeholder 2">
            <a:extLst>
              <a:ext uri="{FF2B5EF4-FFF2-40B4-BE49-F238E27FC236}">
                <a16:creationId xmlns:a16="http://schemas.microsoft.com/office/drawing/2014/main" id="{BC23BE1C-A666-0103-2AD4-BC1C7BD59A1E}"/>
              </a:ext>
            </a:extLst>
          </p:cNvPr>
          <p:cNvSpPr txBox="1">
            <a:spLocks/>
          </p:cNvSpPr>
          <p:nvPr/>
        </p:nvSpPr>
        <p:spPr>
          <a:xfrm>
            <a:off x="11045059" y="2701460"/>
            <a:ext cx="5176070" cy="594515"/>
          </a:xfrm>
          <a:prstGeom prst="rect">
            <a:avLst/>
          </a:prstGeom>
          <a:ln>
            <a:noFill/>
          </a:ln>
        </p:spPr>
        <p:txBody>
          <a:bodyPr vert="horz" lIns="54000" tIns="54000" rIns="54000" bIns="54000" rtlCol="0" anchor="t" anchorCtr="0">
            <a:noAutofit/>
          </a:bodyPr>
          <a:lstStyle>
            <a:lvl1pPr marL="0" indent="0" algn="l" defTabSz="844083" rtl="0" eaLnBrk="1" latinLnBrk="0" hangingPunct="1">
              <a:lnSpc>
                <a:spcPct val="100000"/>
              </a:lnSpc>
              <a:spcBef>
                <a:spcPts val="0"/>
              </a:spcBef>
              <a:spcAft>
                <a:spcPts val="0"/>
              </a:spcAft>
              <a:buFontTx/>
              <a:buNone/>
              <a:defRPr sz="1108"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a:spcAft>
                <a:spcPts val="225"/>
              </a:spcAft>
            </a:pPr>
            <a:endParaRPr lang="fr-FR" sz="2625" u="sng">
              <a:solidFill>
                <a:srgbClr val="FF0000"/>
              </a:solidFill>
            </a:endParaRPr>
          </a:p>
        </p:txBody>
      </p:sp>
      <p:sp>
        <p:nvSpPr>
          <p:cNvPr id="2" name="Espace réservé du numéro de diapositive 1">
            <a:extLst>
              <a:ext uri="{FF2B5EF4-FFF2-40B4-BE49-F238E27FC236}">
                <a16:creationId xmlns:a16="http://schemas.microsoft.com/office/drawing/2014/main" id="{8854ADDC-6BE1-D317-ED06-FBD278684DEE}"/>
              </a:ext>
            </a:extLst>
          </p:cNvPr>
          <p:cNvSpPr>
            <a:spLocks noGrp="1"/>
          </p:cNvSpPr>
          <p:nvPr>
            <p:ph type="sldNum" sz="quarter" idx="4"/>
          </p:nvPr>
        </p:nvSpPr>
        <p:spPr/>
        <p:txBody>
          <a:bodyPr/>
          <a:lstStyle/>
          <a:p>
            <a:r>
              <a:rPr lang="en-IN"/>
              <a:t>Page </a:t>
            </a:r>
            <a:fld id="{F1BC30E3-FFE5-4B91-AA19-87A149EBB9EE}" type="slidenum">
              <a:rPr smtClean="0"/>
              <a:pPr/>
              <a:t>3</a:t>
            </a:fld>
            <a:endParaRPr/>
          </a:p>
        </p:txBody>
      </p:sp>
      <p:sp>
        <p:nvSpPr>
          <p:cNvPr id="10" name="Content Placeholder 2">
            <a:extLst>
              <a:ext uri="{FF2B5EF4-FFF2-40B4-BE49-F238E27FC236}">
                <a16:creationId xmlns:a16="http://schemas.microsoft.com/office/drawing/2014/main" id="{6DED8FDA-09F1-4C86-4450-5AB5993A64C7}"/>
              </a:ext>
            </a:extLst>
          </p:cNvPr>
          <p:cNvSpPr txBox="1"/>
          <p:nvPr/>
        </p:nvSpPr>
        <p:spPr>
          <a:xfrm>
            <a:off x="4422469" y="7808368"/>
            <a:ext cx="9139266" cy="2074290"/>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2000">
              <a:latin typeface="Aptos" panose="020B0004020202020204" pitchFamily="34" charset="0"/>
            </a:endParaRPr>
          </a:p>
        </p:txBody>
      </p:sp>
      <p:sp>
        <p:nvSpPr>
          <p:cNvPr id="3" name="TextBox 7">
            <a:extLst>
              <a:ext uri="{FF2B5EF4-FFF2-40B4-BE49-F238E27FC236}">
                <a16:creationId xmlns:a16="http://schemas.microsoft.com/office/drawing/2014/main" id="{443F35BC-85E3-7DE1-1B0E-6DFCADB59EE3}"/>
              </a:ext>
            </a:extLst>
          </p:cNvPr>
          <p:cNvSpPr txBox="1"/>
          <p:nvPr/>
        </p:nvSpPr>
        <p:spPr>
          <a:xfrm>
            <a:off x="1785092" y="538700"/>
            <a:ext cx="15317575" cy="907556"/>
          </a:xfrm>
          <a:prstGeom prst="rect">
            <a:avLst/>
          </a:prstGeom>
        </p:spPr>
        <p:txBody>
          <a:bodyPr wrap="square" lIns="0" tIns="0" rIns="0" bIns="0" rtlCol="0" anchor="t">
            <a:spAutoFit/>
          </a:bodyPr>
          <a:lstStyle/>
          <a:p>
            <a:pPr algn="ctr">
              <a:lnSpc>
                <a:spcPts val="7517"/>
              </a:lnSpc>
            </a:pPr>
            <a:r>
              <a:rPr lang="fr-BE" sz="5500" b="1">
                <a:solidFill>
                  <a:schemeClr val="tx2">
                    <a:lumMod val="49000"/>
                  </a:schemeClr>
                </a:solidFill>
                <a:latin typeface="Sitka Text"/>
                <a:ea typeface="Codec Pro Bold"/>
                <a:cs typeface="Codec Pro Bold"/>
                <a:sym typeface="Codec Pro Bold"/>
              </a:rPr>
              <a:t>La méthode de travail</a:t>
            </a:r>
            <a:endParaRPr lang="fr-BE" sz="5500" b="1">
              <a:solidFill>
                <a:schemeClr val="tx2">
                  <a:lumMod val="49000"/>
                </a:schemeClr>
              </a:solidFill>
              <a:latin typeface="Sitka Text"/>
              <a:ea typeface="Codec Pro Bold"/>
              <a:cs typeface="Codec Pro Bold"/>
            </a:endParaRPr>
          </a:p>
        </p:txBody>
      </p:sp>
      <p:sp>
        <p:nvSpPr>
          <p:cNvPr id="4" name="Freeform 6">
            <a:extLst>
              <a:ext uri="{FF2B5EF4-FFF2-40B4-BE49-F238E27FC236}">
                <a16:creationId xmlns:a16="http://schemas.microsoft.com/office/drawing/2014/main" id="{B9313585-13D1-144C-2C38-5B03812868E2}"/>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6" name="Rounded Rectangle 7">
            <a:extLst>
              <a:ext uri="{FF2B5EF4-FFF2-40B4-BE49-F238E27FC236}">
                <a16:creationId xmlns:a16="http://schemas.microsoft.com/office/drawing/2014/main" id="{02177CAC-913F-B00B-AC1E-26BB359489CB}"/>
              </a:ext>
            </a:extLst>
          </p:cNvPr>
          <p:cNvSpPr/>
          <p:nvPr/>
        </p:nvSpPr>
        <p:spPr>
          <a:xfrm>
            <a:off x="1950789" y="1914885"/>
            <a:ext cx="14991238" cy="6457541"/>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ourier New"/>
              <a:buChar char="o"/>
            </a:pPr>
            <a:endParaRPr lang="en-GB">
              <a:solidFill>
                <a:srgbClr val="FF0000"/>
              </a:solidFill>
              <a:ea typeface="Calibri"/>
              <a:cs typeface="Calibri"/>
            </a:endParaRPr>
          </a:p>
        </p:txBody>
      </p:sp>
      <p:sp>
        <p:nvSpPr>
          <p:cNvPr id="8" name="ZoneTexte 7">
            <a:extLst>
              <a:ext uri="{FF2B5EF4-FFF2-40B4-BE49-F238E27FC236}">
                <a16:creationId xmlns:a16="http://schemas.microsoft.com/office/drawing/2014/main" id="{7157F093-4FD3-5EC5-144E-69475B961B0B}"/>
              </a:ext>
            </a:extLst>
          </p:cNvPr>
          <p:cNvSpPr txBox="1"/>
          <p:nvPr/>
        </p:nvSpPr>
        <p:spPr>
          <a:xfrm>
            <a:off x="2561626" y="2874960"/>
            <a:ext cx="1375851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28700" lvl="1" indent="-571500">
              <a:buFont typeface="Arial"/>
              <a:buChar char="•"/>
            </a:pPr>
            <a:r>
              <a:rPr lang="fr-BE" sz="3600">
                <a:latin typeface="Aptos"/>
                <a:ea typeface="Calibri"/>
                <a:cs typeface="Calibri"/>
              </a:rPr>
              <a:t>Transparence sur la situation lors de l’ajustement 2025</a:t>
            </a:r>
            <a:endParaRPr lang="fr-FR" sz="3600">
              <a:latin typeface="Aptos"/>
              <a:ea typeface="Calibri"/>
              <a:cs typeface="Calibri"/>
            </a:endParaRPr>
          </a:p>
          <a:p>
            <a:pPr marL="1028700" lvl="1" indent="-571500">
              <a:buFont typeface="Arial"/>
              <a:buChar char="•"/>
            </a:pPr>
            <a:endParaRPr lang="fr-BE" sz="3600">
              <a:latin typeface="Aptos"/>
              <a:ea typeface="Calibri"/>
              <a:cs typeface="Calibri"/>
            </a:endParaRPr>
          </a:p>
          <a:p>
            <a:pPr marL="1028700" lvl="1" indent="-571500">
              <a:buFont typeface="Arial"/>
              <a:buChar char="•"/>
            </a:pPr>
            <a:r>
              <a:rPr lang="fr-BE" sz="3600">
                <a:latin typeface="Aptos"/>
                <a:ea typeface="Calibri"/>
                <a:cs typeface="Calibri"/>
              </a:rPr>
              <a:t>Mise en place d’un comité d’experts </a:t>
            </a:r>
            <a:endParaRPr lang="en-US" sz="3600">
              <a:latin typeface="Aptos"/>
              <a:ea typeface="Calibri"/>
              <a:cs typeface="Calibri"/>
            </a:endParaRPr>
          </a:p>
          <a:p>
            <a:pPr marL="1028700" lvl="1" indent="-571500">
              <a:buFont typeface="Arial"/>
              <a:buChar char="•"/>
            </a:pPr>
            <a:endParaRPr lang="fr-BE" sz="3600">
              <a:latin typeface="Aptos"/>
              <a:ea typeface="Calibri"/>
              <a:cs typeface="Calibri"/>
            </a:endParaRPr>
          </a:p>
          <a:p>
            <a:pPr marL="1028700" lvl="1" indent="-571500">
              <a:buFont typeface="Arial"/>
              <a:buChar char="•"/>
            </a:pPr>
            <a:r>
              <a:rPr lang="fr-BE" sz="3600">
                <a:latin typeface="Aptos"/>
                <a:ea typeface="Calibri"/>
                <a:cs typeface="Calibri"/>
              </a:rPr>
              <a:t>Groupes de travail </a:t>
            </a:r>
            <a:r>
              <a:rPr lang="fr-BE" sz="3600" err="1">
                <a:latin typeface="Aptos"/>
                <a:ea typeface="Calibri"/>
                <a:cs typeface="Calibri"/>
              </a:rPr>
              <a:t>intercabinets</a:t>
            </a:r>
            <a:r>
              <a:rPr lang="fr-BE" sz="3600">
                <a:latin typeface="Aptos"/>
                <a:ea typeface="Calibri"/>
                <a:cs typeface="Calibri"/>
              </a:rPr>
              <a:t> créés dès le mois de mai</a:t>
            </a:r>
          </a:p>
          <a:p>
            <a:pPr marL="1028700" lvl="1" indent="-571500">
              <a:buFont typeface="Arial"/>
              <a:buChar char="•"/>
            </a:pPr>
            <a:endParaRPr lang="fr-BE" sz="3600">
              <a:latin typeface="Aptos"/>
              <a:ea typeface="Calibri"/>
              <a:cs typeface="Calibri"/>
            </a:endParaRPr>
          </a:p>
          <a:p>
            <a:pPr marL="1028700" lvl="1" indent="-571500">
              <a:buFont typeface="Arial"/>
              <a:buChar char="•"/>
            </a:pPr>
            <a:r>
              <a:rPr lang="fr-BE" sz="3600">
                <a:latin typeface="Aptos"/>
                <a:ea typeface="Calibri"/>
                <a:cs typeface="Calibri"/>
              </a:rPr>
              <a:t>Conclave pour le budget 2026, mais aussi pour définir une  trajectoire 26-29 </a:t>
            </a:r>
            <a:endParaRPr lang="fr-FR" sz="3600">
              <a:latin typeface="Aptos"/>
              <a:ea typeface="Calibri"/>
              <a:cs typeface="Calibri"/>
            </a:endParaRPr>
          </a:p>
        </p:txBody>
      </p:sp>
    </p:spTree>
    <p:extLst>
      <p:ext uri="{BB962C8B-B14F-4D97-AF65-F5344CB8AC3E}">
        <p14:creationId xmlns:p14="http://schemas.microsoft.com/office/powerpoint/2010/main" val="151105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9F517-2AA8-5E63-E80E-9F0FE972B510}"/>
            </a:ext>
          </a:extLst>
        </p:cNvPr>
        <p:cNvGrpSpPr/>
        <p:nvPr/>
      </p:nvGrpSpPr>
      <p:grpSpPr>
        <a:xfrm>
          <a:off x="0" y="0"/>
          <a:ext cx="0" cy="0"/>
          <a:chOff x="0" y="0"/>
          <a:chExt cx="0" cy="0"/>
        </a:xfrm>
      </p:grpSpPr>
      <p:sp>
        <p:nvSpPr>
          <p:cNvPr id="6" name="Rounded Rectangle 7">
            <a:extLst>
              <a:ext uri="{FF2B5EF4-FFF2-40B4-BE49-F238E27FC236}">
                <a16:creationId xmlns:a16="http://schemas.microsoft.com/office/drawing/2014/main" id="{906204BD-63B5-9308-86F0-D6A2F0B53FF3}"/>
              </a:ext>
            </a:extLst>
          </p:cNvPr>
          <p:cNvSpPr/>
          <p:nvPr/>
        </p:nvSpPr>
        <p:spPr>
          <a:xfrm>
            <a:off x="1950789" y="2247798"/>
            <a:ext cx="14991238" cy="6457541"/>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ourier New"/>
              <a:buChar char="o"/>
            </a:pPr>
            <a:endParaRPr lang="en-GB">
              <a:solidFill>
                <a:srgbClr val="FF0000"/>
              </a:solidFill>
              <a:ea typeface="Calibri"/>
              <a:cs typeface="Calibri"/>
            </a:endParaRPr>
          </a:p>
        </p:txBody>
      </p:sp>
      <p:sp>
        <p:nvSpPr>
          <p:cNvPr id="19" name="Text Placeholder 2">
            <a:extLst>
              <a:ext uri="{FF2B5EF4-FFF2-40B4-BE49-F238E27FC236}">
                <a16:creationId xmlns:a16="http://schemas.microsoft.com/office/drawing/2014/main" id="{1009B203-6C18-F71B-6365-19D1EE978010}"/>
              </a:ext>
            </a:extLst>
          </p:cNvPr>
          <p:cNvSpPr txBox="1">
            <a:spLocks/>
          </p:cNvSpPr>
          <p:nvPr/>
        </p:nvSpPr>
        <p:spPr>
          <a:xfrm>
            <a:off x="2613184" y="2909161"/>
            <a:ext cx="13772330" cy="4435564"/>
          </a:xfrm>
          <a:prstGeom prst="rect">
            <a:avLst/>
          </a:prstGeom>
          <a:ln>
            <a:noFill/>
          </a:ln>
        </p:spPr>
        <p:txBody>
          <a:bodyPr vert="horz" lIns="54000" tIns="54000" rIns="54000" bIns="54000" rtlCol="0" anchor="t" anchorCtr="0">
            <a:noAutofit/>
          </a:bodyPr>
          <a:lstStyle>
            <a:lvl1pPr marL="0" indent="0" algn="l" defTabSz="844083" rtl="0" eaLnBrk="1" latinLnBrk="0" hangingPunct="1">
              <a:lnSpc>
                <a:spcPct val="100000"/>
              </a:lnSpc>
              <a:spcBef>
                <a:spcPts val="0"/>
              </a:spcBef>
              <a:spcAft>
                <a:spcPts val="0"/>
              </a:spcAft>
              <a:buFontTx/>
              <a:buNone/>
              <a:defRPr sz="1108"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algn="ctr">
              <a:spcAft>
                <a:spcPts val="225"/>
              </a:spcAft>
            </a:pPr>
            <a:r>
              <a:rPr lang="fr-BE" sz="5500">
                <a:solidFill>
                  <a:schemeClr val="tx1"/>
                </a:solidFill>
                <a:latin typeface="Sitka Text"/>
                <a:ea typeface="Calibri Light"/>
                <a:cs typeface="Calibri Light"/>
                <a:sym typeface="Codec Pro Bold"/>
              </a:rPr>
              <a:t>Des économies choisies, </a:t>
            </a:r>
            <a:endParaRPr lang="fr-BE" sz="5500">
              <a:solidFill>
                <a:schemeClr val="tx1"/>
              </a:solidFill>
              <a:latin typeface="Sitka Text"/>
              <a:ea typeface="Calibri Light"/>
              <a:cs typeface="Calibri Light"/>
            </a:endParaRPr>
          </a:p>
          <a:p>
            <a:pPr algn="ctr">
              <a:spcAft>
                <a:spcPts val="225"/>
              </a:spcAft>
            </a:pPr>
            <a:r>
              <a:rPr lang="fr-BE" sz="5500">
                <a:solidFill>
                  <a:schemeClr val="tx1"/>
                </a:solidFill>
                <a:latin typeface="Sitka Text"/>
                <a:ea typeface="Calibri Light"/>
                <a:cs typeface="Calibri Light"/>
                <a:sym typeface="Codec Pro Bold"/>
              </a:rPr>
              <a:t>ciblées </a:t>
            </a:r>
            <a:endParaRPr lang="fr-BE" sz="5500">
              <a:solidFill>
                <a:schemeClr val="tx1"/>
              </a:solidFill>
              <a:latin typeface="Sitka Text"/>
              <a:ea typeface="Calibri Light"/>
              <a:cs typeface="Calibri Light"/>
            </a:endParaRPr>
          </a:p>
          <a:p>
            <a:pPr algn="ctr">
              <a:spcAft>
                <a:spcPts val="225"/>
              </a:spcAft>
            </a:pPr>
            <a:r>
              <a:rPr lang="fr-BE" sz="5500">
                <a:solidFill>
                  <a:schemeClr val="tx1"/>
                </a:solidFill>
                <a:latin typeface="Sitka Text"/>
                <a:ea typeface="Calibri Light"/>
                <a:cs typeface="Calibri Light"/>
                <a:sym typeface="Codec Pro Bold"/>
              </a:rPr>
              <a:t>et justifiées</a:t>
            </a:r>
            <a:endParaRPr lang="fr-BE" sz="5500">
              <a:solidFill>
                <a:schemeClr val="tx1"/>
              </a:solidFill>
              <a:latin typeface="Sitka Text"/>
              <a:ea typeface="Calibri Light"/>
              <a:cs typeface="Calibri Light"/>
            </a:endParaRPr>
          </a:p>
          <a:p>
            <a:pPr algn="ctr">
              <a:spcAft>
                <a:spcPts val="225"/>
              </a:spcAft>
            </a:pPr>
            <a:endParaRPr lang="fr-FR" sz="5500">
              <a:solidFill>
                <a:schemeClr val="tx1"/>
              </a:solidFill>
              <a:latin typeface="Sitka Text"/>
              <a:ea typeface="Calibri"/>
              <a:cs typeface="Calibri"/>
            </a:endParaRPr>
          </a:p>
          <a:p>
            <a:pPr algn="ctr">
              <a:spcAft>
                <a:spcPts val="225"/>
              </a:spcAft>
            </a:pPr>
            <a:r>
              <a:rPr lang="fr-FR" sz="5500">
                <a:solidFill>
                  <a:schemeClr val="tx1"/>
                </a:solidFill>
                <a:latin typeface="Sitka Text"/>
              </a:rPr>
              <a:t>Chaque secteur fait sa part !</a:t>
            </a:r>
            <a:endParaRPr lang="fr-FR" sz="5500">
              <a:solidFill>
                <a:schemeClr val="tx1"/>
              </a:solidFill>
              <a:latin typeface="Sitka Text"/>
              <a:ea typeface="Calibri"/>
              <a:cs typeface="Calibri"/>
            </a:endParaRPr>
          </a:p>
        </p:txBody>
      </p:sp>
      <p:sp>
        <p:nvSpPr>
          <p:cNvPr id="2" name="Espace réservé du numéro de diapositive 1">
            <a:extLst>
              <a:ext uri="{FF2B5EF4-FFF2-40B4-BE49-F238E27FC236}">
                <a16:creationId xmlns:a16="http://schemas.microsoft.com/office/drawing/2014/main" id="{EECF4CF2-5E1F-DD73-6685-9E621438AB2D}"/>
              </a:ext>
            </a:extLst>
          </p:cNvPr>
          <p:cNvSpPr>
            <a:spLocks noGrp="1"/>
          </p:cNvSpPr>
          <p:nvPr>
            <p:ph type="sldNum" sz="quarter" idx="4"/>
          </p:nvPr>
        </p:nvSpPr>
        <p:spPr/>
        <p:txBody>
          <a:bodyPr/>
          <a:lstStyle/>
          <a:p>
            <a:r>
              <a:rPr lang="en-IN"/>
              <a:t>Page </a:t>
            </a:r>
            <a:fld id="{F1BC30E3-FFE5-4B91-AA19-87A149EBB9EE}" type="slidenum">
              <a:rPr smtClean="0"/>
              <a:pPr/>
              <a:t>4</a:t>
            </a:fld>
            <a:endParaRPr/>
          </a:p>
        </p:txBody>
      </p:sp>
      <p:sp>
        <p:nvSpPr>
          <p:cNvPr id="11" name="Freeform 13">
            <a:extLst>
              <a:ext uri="{FF2B5EF4-FFF2-40B4-BE49-F238E27FC236}">
                <a16:creationId xmlns:a16="http://schemas.microsoft.com/office/drawing/2014/main" id="{61ECDF5A-9EA2-3955-2F03-9BCDF0B9E79A}"/>
              </a:ext>
            </a:extLst>
          </p:cNvPr>
          <p:cNvSpPr>
            <a:spLocks noEditPoints="1"/>
          </p:cNvSpPr>
          <p:nvPr/>
        </p:nvSpPr>
        <p:spPr bwMode="auto">
          <a:xfrm>
            <a:off x="9213458" y="7636650"/>
            <a:ext cx="928978" cy="689401"/>
          </a:xfrm>
          <a:custGeom>
            <a:avLst/>
            <a:gdLst/>
            <a:ahLst/>
            <a:cxnLst>
              <a:cxn ang="0">
                <a:pos x="91" y="49"/>
              </a:cxn>
              <a:cxn ang="0">
                <a:pos x="49" y="91"/>
              </a:cxn>
              <a:cxn ang="0">
                <a:pos x="91" y="134"/>
              </a:cxn>
              <a:cxn ang="0">
                <a:pos x="134" y="93"/>
              </a:cxn>
              <a:cxn ang="0">
                <a:pos x="115" y="95"/>
              </a:cxn>
              <a:cxn ang="0">
                <a:pos x="91" y="115"/>
              </a:cxn>
              <a:cxn ang="0">
                <a:pos x="68" y="91"/>
              </a:cxn>
              <a:cxn ang="0">
                <a:pos x="91" y="68"/>
              </a:cxn>
              <a:cxn ang="0">
                <a:pos x="104" y="71"/>
              </a:cxn>
              <a:cxn ang="0">
                <a:pos x="118" y="58"/>
              </a:cxn>
              <a:cxn ang="0">
                <a:pos x="91" y="49"/>
              </a:cxn>
              <a:cxn ang="0">
                <a:pos x="187" y="40"/>
              </a:cxn>
              <a:cxn ang="0">
                <a:pos x="195" y="29"/>
              </a:cxn>
              <a:cxn ang="0">
                <a:pos x="196" y="28"/>
              </a:cxn>
              <a:cxn ang="0">
                <a:pos x="230" y="12"/>
              </a:cxn>
              <a:cxn ang="0">
                <a:pos x="232" y="13"/>
              </a:cxn>
              <a:cxn ang="0">
                <a:pos x="232" y="16"/>
              </a:cxn>
              <a:cxn ang="0">
                <a:pos x="222" y="32"/>
              </a:cxn>
              <a:cxn ang="0">
                <a:pos x="242" y="35"/>
              </a:cxn>
              <a:cxn ang="0">
                <a:pos x="244" y="37"/>
              </a:cxn>
              <a:cxn ang="0">
                <a:pos x="243" y="40"/>
              </a:cxn>
              <a:cxn ang="0">
                <a:pos x="209" y="55"/>
              </a:cxn>
              <a:cxn ang="0">
                <a:pos x="207" y="55"/>
              </a:cxn>
              <a:cxn ang="0">
                <a:pos x="192" y="53"/>
              </a:cxn>
              <a:cxn ang="0">
                <a:pos x="144" y="75"/>
              </a:cxn>
              <a:cxn ang="0">
                <a:pos x="149" y="86"/>
              </a:cxn>
              <a:cxn ang="0">
                <a:pos x="95" y="92"/>
              </a:cxn>
              <a:cxn ang="0">
                <a:pos x="93" y="91"/>
              </a:cxn>
              <a:cxn ang="0">
                <a:pos x="94" y="88"/>
              </a:cxn>
              <a:cxn ang="0">
                <a:pos x="131" y="53"/>
              </a:cxn>
              <a:cxn ang="0">
                <a:pos x="133" y="53"/>
              </a:cxn>
              <a:cxn ang="0">
                <a:pos x="134" y="54"/>
              </a:cxn>
              <a:cxn ang="0">
                <a:pos x="138" y="62"/>
              </a:cxn>
              <a:cxn ang="0">
                <a:pos x="187" y="40"/>
              </a:cxn>
              <a:cxn ang="0">
                <a:pos x="130" y="174"/>
              </a:cxn>
              <a:cxn ang="0">
                <a:pos x="91" y="183"/>
              </a:cxn>
              <a:cxn ang="0">
                <a:pos x="53" y="174"/>
              </a:cxn>
              <a:cxn ang="0">
                <a:pos x="37" y="191"/>
              </a:cxn>
              <a:cxn ang="0">
                <a:pos x="18" y="191"/>
              </a:cxn>
              <a:cxn ang="0">
                <a:pos x="18" y="191"/>
              </a:cxn>
              <a:cxn ang="0">
                <a:pos x="18" y="171"/>
              </a:cxn>
              <a:cxn ang="0">
                <a:pos x="30" y="159"/>
              </a:cxn>
              <a:cxn ang="0">
                <a:pos x="0" y="91"/>
              </a:cxn>
              <a:cxn ang="0">
                <a:pos x="91" y="0"/>
              </a:cxn>
              <a:cxn ang="0">
                <a:pos x="169" y="43"/>
              </a:cxn>
              <a:cxn ang="0">
                <a:pos x="153" y="50"/>
              </a:cxn>
              <a:cxn ang="0">
                <a:pos x="91" y="17"/>
              </a:cxn>
              <a:cxn ang="0">
                <a:pos x="17" y="91"/>
              </a:cxn>
              <a:cxn ang="0">
                <a:pos x="91" y="165"/>
              </a:cxn>
              <a:cxn ang="0">
                <a:pos x="165" y="91"/>
              </a:cxn>
              <a:cxn ang="0">
                <a:pos x="163" y="72"/>
              </a:cxn>
              <a:cxn ang="0">
                <a:pos x="179" y="65"/>
              </a:cxn>
              <a:cxn ang="0">
                <a:pos x="183" y="91"/>
              </a:cxn>
              <a:cxn ang="0">
                <a:pos x="153" y="159"/>
              </a:cxn>
              <a:cxn ang="0">
                <a:pos x="165" y="171"/>
              </a:cxn>
              <a:cxn ang="0">
                <a:pos x="165" y="191"/>
              </a:cxn>
              <a:cxn ang="0">
                <a:pos x="165" y="191"/>
              </a:cxn>
              <a:cxn ang="0">
                <a:pos x="146" y="191"/>
              </a:cxn>
              <a:cxn ang="0">
                <a:pos x="130" y="174"/>
              </a:cxn>
            </a:cxnLst>
            <a:rect l="0" t="0" r="r" b="b"/>
            <a:pathLst>
              <a:path w="244" h="196">
                <a:moveTo>
                  <a:pt x="91" y="49"/>
                </a:moveTo>
                <a:cubicBezTo>
                  <a:pt x="68" y="49"/>
                  <a:pt x="49" y="68"/>
                  <a:pt x="49" y="91"/>
                </a:cubicBezTo>
                <a:cubicBezTo>
                  <a:pt x="49" y="115"/>
                  <a:pt x="68" y="134"/>
                  <a:pt x="91" y="134"/>
                </a:cubicBezTo>
                <a:cubicBezTo>
                  <a:pt x="114" y="134"/>
                  <a:pt x="133" y="116"/>
                  <a:pt x="134" y="93"/>
                </a:cubicBezTo>
                <a:cubicBezTo>
                  <a:pt x="115" y="95"/>
                  <a:pt x="115" y="95"/>
                  <a:pt x="115" y="95"/>
                </a:cubicBezTo>
                <a:cubicBezTo>
                  <a:pt x="113" y="107"/>
                  <a:pt x="103" y="115"/>
                  <a:pt x="91" y="115"/>
                </a:cubicBezTo>
                <a:cubicBezTo>
                  <a:pt x="78" y="115"/>
                  <a:pt x="68" y="105"/>
                  <a:pt x="68" y="91"/>
                </a:cubicBezTo>
                <a:cubicBezTo>
                  <a:pt x="68" y="78"/>
                  <a:pt x="78" y="68"/>
                  <a:pt x="91" y="68"/>
                </a:cubicBezTo>
                <a:cubicBezTo>
                  <a:pt x="96" y="68"/>
                  <a:pt x="100" y="69"/>
                  <a:pt x="104" y="71"/>
                </a:cubicBezTo>
                <a:cubicBezTo>
                  <a:pt x="118" y="58"/>
                  <a:pt x="118" y="58"/>
                  <a:pt x="118" y="58"/>
                </a:cubicBezTo>
                <a:cubicBezTo>
                  <a:pt x="111" y="52"/>
                  <a:pt x="101" y="49"/>
                  <a:pt x="91" y="49"/>
                </a:cubicBezTo>
                <a:close/>
                <a:moveTo>
                  <a:pt x="187" y="40"/>
                </a:moveTo>
                <a:cubicBezTo>
                  <a:pt x="195" y="29"/>
                  <a:pt x="195" y="29"/>
                  <a:pt x="195" y="29"/>
                </a:cubicBezTo>
                <a:cubicBezTo>
                  <a:pt x="195" y="28"/>
                  <a:pt x="195" y="28"/>
                  <a:pt x="196" y="28"/>
                </a:cubicBezTo>
                <a:cubicBezTo>
                  <a:pt x="230" y="12"/>
                  <a:pt x="230" y="12"/>
                  <a:pt x="230" y="12"/>
                </a:cubicBezTo>
                <a:cubicBezTo>
                  <a:pt x="230" y="12"/>
                  <a:pt x="232" y="12"/>
                  <a:pt x="232" y="13"/>
                </a:cubicBezTo>
                <a:cubicBezTo>
                  <a:pt x="233" y="14"/>
                  <a:pt x="233" y="15"/>
                  <a:pt x="232" y="16"/>
                </a:cubicBezTo>
                <a:cubicBezTo>
                  <a:pt x="222" y="32"/>
                  <a:pt x="222" y="32"/>
                  <a:pt x="222" y="32"/>
                </a:cubicBezTo>
                <a:cubicBezTo>
                  <a:pt x="242" y="35"/>
                  <a:pt x="242" y="35"/>
                  <a:pt x="242" y="35"/>
                </a:cubicBezTo>
                <a:cubicBezTo>
                  <a:pt x="243" y="36"/>
                  <a:pt x="244" y="36"/>
                  <a:pt x="244" y="37"/>
                </a:cubicBezTo>
                <a:cubicBezTo>
                  <a:pt x="244" y="38"/>
                  <a:pt x="244" y="39"/>
                  <a:pt x="243" y="40"/>
                </a:cubicBezTo>
                <a:cubicBezTo>
                  <a:pt x="209" y="55"/>
                  <a:pt x="209" y="55"/>
                  <a:pt x="209" y="55"/>
                </a:cubicBezTo>
                <a:cubicBezTo>
                  <a:pt x="208" y="56"/>
                  <a:pt x="208" y="56"/>
                  <a:pt x="207" y="55"/>
                </a:cubicBezTo>
                <a:cubicBezTo>
                  <a:pt x="192" y="53"/>
                  <a:pt x="192" y="53"/>
                  <a:pt x="192" y="53"/>
                </a:cubicBezTo>
                <a:cubicBezTo>
                  <a:pt x="144" y="75"/>
                  <a:pt x="144" y="75"/>
                  <a:pt x="144" y="75"/>
                </a:cubicBezTo>
                <a:cubicBezTo>
                  <a:pt x="149" y="86"/>
                  <a:pt x="149" y="86"/>
                  <a:pt x="149" y="86"/>
                </a:cubicBezTo>
                <a:cubicBezTo>
                  <a:pt x="131" y="88"/>
                  <a:pt x="113" y="90"/>
                  <a:pt x="95" y="92"/>
                </a:cubicBezTo>
                <a:cubicBezTo>
                  <a:pt x="94" y="92"/>
                  <a:pt x="94" y="92"/>
                  <a:pt x="93" y="91"/>
                </a:cubicBezTo>
                <a:cubicBezTo>
                  <a:pt x="93" y="90"/>
                  <a:pt x="93" y="89"/>
                  <a:pt x="94" y="88"/>
                </a:cubicBezTo>
                <a:cubicBezTo>
                  <a:pt x="106" y="77"/>
                  <a:pt x="118" y="65"/>
                  <a:pt x="131" y="53"/>
                </a:cubicBezTo>
                <a:cubicBezTo>
                  <a:pt x="131" y="53"/>
                  <a:pt x="132" y="53"/>
                  <a:pt x="133" y="53"/>
                </a:cubicBezTo>
                <a:cubicBezTo>
                  <a:pt x="134" y="53"/>
                  <a:pt x="134" y="54"/>
                  <a:pt x="134" y="54"/>
                </a:cubicBezTo>
                <a:cubicBezTo>
                  <a:pt x="138" y="62"/>
                  <a:pt x="138" y="62"/>
                  <a:pt x="138" y="62"/>
                </a:cubicBezTo>
                <a:cubicBezTo>
                  <a:pt x="187" y="40"/>
                  <a:pt x="187" y="40"/>
                  <a:pt x="187" y="40"/>
                </a:cubicBezTo>
                <a:close/>
                <a:moveTo>
                  <a:pt x="130" y="174"/>
                </a:moveTo>
                <a:cubicBezTo>
                  <a:pt x="118" y="180"/>
                  <a:pt x="105" y="183"/>
                  <a:pt x="91" y="183"/>
                </a:cubicBezTo>
                <a:cubicBezTo>
                  <a:pt x="78" y="183"/>
                  <a:pt x="65" y="180"/>
                  <a:pt x="53" y="174"/>
                </a:cubicBezTo>
                <a:cubicBezTo>
                  <a:pt x="51" y="178"/>
                  <a:pt x="41" y="187"/>
                  <a:pt x="37" y="191"/>
                </a:cubicBezTo>
                <a:cubicBezTo>
                  <a:pt x="32" y="196"/>
                  <a:pt x="23" y="196"/>
                  <a:pt x="18" y="191"/>
                </a:cubicBezTo>
                <a:cubicBezTo>
                  <a:pt x="18" y="191"/>
                  <a:pt x="18" y="191"/>
                  <a:pt x="18" y="191"/>
                </a:cubicBezTo>
                <a:cubicBezTo>
                  <a:pt x="12" y="185"/>
                  <a:pt x="12" y="177"/>
                  <a:pt x="18" y="171"/>
                </a:cubicBezTo>
                <a:cubicBezTo>
                  <a:pt x="30" y="159"/>
                  <a:pt x="30" y="159"/>
                  <a:pt x="30" y="159"/>
                </a:cubicBezTo>
                <a:cubicBezTo>
                  <a:pt x="12" y="142"/>
                  <a:pt x="0" y="118"/>
                  <a:pt x="0" y="91"/>
                </a:cubicBezTo>
                <a:cubicBezTo>
                  <a:pt x="0" y="41"/>
                  <a:pt x="41" y="0"/>
                  <a:pt x="91" y="0"/>
                </a:cubicBezTo>
                <a:cubicBezTo>
                  <a:pt x="123" y="0"/>
                  <a:pt x="152" y="16"/>
                  <a:pt x="169" y="43"/>
                </a:cubicBezTo>
                <a:cubicBezTo>
                  <a:pt x="153" y="50"/>
                  <a:pt x="153" y="50"/>
                  <a:pt x="153" y="50"/>
                </a:cubicBezTo>
                <a:cubicBezTo>
                  <a:pt x="139" y="30"/>
                  <a:pt x="116" y="17"/>
                  <a:pt x="91" y="17"/>
                </a:cubicBezTo>
                <a:cubicBezTo>
                  <a:pt x="50" y="17"/>
                  <a:pt x="17" y="50"/>
                  <a:pt x="17" y="91"/>
                </a:cubicBezTo>
                <a:cubicBezTo>
                  <a:pt x="17" y="132"/>
                  <a:pt x="50" y="165"/>
                  <a:pt x="91" y="165"/>
                </a:cubicBezTo>
                <a:cubicBezTo>
                  <a:pt x="132" y="165"/>
                  <a:pt x="165" y="132"/>
                  <a:pt x="165" y="91"/>
                </a:cubicBezTo>
                <a:cubicBezTo>
                  <a:pt x="165" y="85"/>
                  <a:pt x="165" y="78"/>
                  <a:pt x="163" y="72"/>
                </a:cubicBezTo>
                <a:cubicBezTo>
                  <a:pt x="179" y="65"/>
                  <a:pt x="179" y="65"/>
                  <a:pt x="179" y="65"/>
                </a:cubicBezTo>
                <a:cubicBezTo>
                  <a:pt x="181" y="73"/>
                  <a:pt x="183" y="82"/>
                  <a:pt x="183" y="91"/>
                </a:cubicBezTo>
                <a:cubicBezTo>
                  <a:pt x="183" y="118"/>
                  <a:pt x="171" y="142"/>
                  <a:pt x="153" y="159"/>
                </a:cubicBezTo>
                <a:cubicBezTo>
                  <a:pt x="165" y="171"/>
                  <a:pt x="165" y="171"/>
                  <a:pt x="165" y="171"/>
                </a:cubicBezTo>
                <a:cubicBezTo>
                  <a:pt x="171" y="177"/>
                  <a:pt x="171" y="185"/>
                  <a:pt x="165" y="191"/>
                </a:cubicBezTo>
                <a:cubicBezTo>
                  <a:pt x="165" y="191"/>
                  <a:pt x="165" y="191"/>
                  <a:pt x="165" y="191"/>
                </a:cubicBezTo>
                <a:cubicBezTo>
                  <a:pt x="160" y="196"/>
                  <a:pt x="151" y="196"/>
                  <a:pt x="146" y="191"/>
                </a:cubicBezTo>
                <a:cubicBezTo>
                  <a:pt x="142" y="187"/>
                  <a:pt x="132" y="178"/>
                  <a:pt x="130" y="17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 name="TextBox 7">
            <a:extLst>
              <a:ext uri="{FF2B5EF4-FFF2-40B4-BE49-F238E27FC236}">
                <a16:creationId xmlns:a16="http://schemas.microsoft.com/office/drawing/2014/main" id="{3884B588-F1F3-D704-CAEC-8F371EE60FF5}"/>
              </a:ext>
            </a:extLst>
          </p:cNvPr>
          <p:cNvSpPr txBox="1"/>
          <p:nvPr/>
        </p:nvSpPr>
        <p:spPr>
          <a:xfrm>
            <a:off x="1785092" y="538700"/>
            <a:ext cx="15317575" cy="927113"/>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alibri Light" panose="020F0302020204030204" pitchFamily="34" charset="0"/>
                <a:cs typeface="Calibri Light" panose="020F0302020204030204" pitchFamily="34" charset="0"/>
              </a:rPr>
              <a:t>Les choix</a:t>
            </a:r>
          </a:p>
        </p:txBody>
      </p:sp>
      <p:sp>
        <p:nvSpPr>
          <p:cNvPr id="4" name="Freeform 6">
            <a:extLst>
              <a:ext uri="{FF2B5EF4-FFF2-40B4-BE49-F238E27FC236}">
                <a16:creationId xmlns:a16="http://schemas.microsoft.com/office/drawing/2014/main" id="{AAD2A377-487C-779F-1B63-E687E5753BE5}"/>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Tree>
    <p:extLst>
      <p:ext uri="{BB962C8B-B14F-4D97-AF65-F5344CB8AC3E}">
        <p14:creationId xmlns:p14="http://schemas.microsoft.com/office/powerpoint/2010/main" val="176619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0F33F-9D96-1B17-DC57-5972FF90B339}"/>
            </a:ext>
          </a:extLst>
        </p:cNvPr>
        <p:cNvGrpSpPr/>
        <p:nvPr/>
      </p:nvGrpSpPr>
      <p:grpSpPr>
        <a:xfrm>
          <a:off x="0" y="0"/>
          <a:ext cx="0" cy="0"/>
          <a:chOff x="0" y="0"/>
          <a:chExt cx="0" cy="0"/>
        </a:xfrm>
      </p:grpSpPr>
      <p:sp>
        <p:nvSpPr>
          <p:cNvPr id="19" name="Text Placeholder 2">
            <a:extLst>
              <a:ext uri="{FF2B5EF4-FFF2-40B4-BE49-F238E27FC236}">
                <a16:creationId xmlns:a16="http://schemas.microsoft.com/office/drawing/2014/main" id="{3307EDC5-AEEF-B44F-6661-17D5745E44EF}"/>
              </a:ext>
            </a:extLst>
          </p:cNvPr>
          <p:cNvSpPr txBox="1">
            <a:spLocks/>
          </p:cNvSpPr>
          <p:nvPr/>
        </p:nvSpPr>
        <p:spPr>
          <a:xfrm>
            <a:off x="11045059" y="2701460"/>
            <a:ext cx="5176070" cy="594515"/>
          </a:xfrm>
          <a:prstGeom prst="rect">
            <a:avLst/>
          </a:prstGeom>
          <a:ln>
            <a:noFill/>
          </a:ln>
        </p:spPr>
        <p:txBody>
          <a:bodyPr vert="horz" lIns="54000" tIns="54000" rIns="54000" bIns="54000" rtlCol="0" anchor="t" anchorCtr="0">
            <a:noAutofit/>
          </a:bodyPr>
          <a:lstStyle>
            <a:lvl1pPr marL="0" indent="0" algn="l" defTabSz="844083" rtl="0" eaLnBrk="1" latinLnBrk="0" hangingPunct="1">
              <a:lnSpc>
                <a:spcPct val="100000"/>
              </a:lnSpc>
              <a:spcBef>
                <a:spcPts val="0"/>
              </a:spcBef>
              <a:spcAft>
                <a:spcPts val="0"/>
              </a:spcAft>
              <a:buFontTx/>
              <a:buNone/>
              <a:defRPr sz="1108"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a:spcAft>
                <a:spcPts val="225"/>
              </a:spcAft>
            </a:pPr>
            <a:endParaRPr lang="fr-FR" sz="2625" u="sng">
              <a:solidFill>
                <a:srgbClr val="FF0000"/>
              </a:solidFill>
            </a:endParaRPr>
          </a:p>
        </p:txBody>
      </p:sp>
      <p:sp>
        <p:nvSpPr>
          <p:cNvPr id="2" name="Espace réservé du numéro de diapositive 1">
            <a:extLst>
              <a:ext uri="{FF2B5EF4-FFF2-40B4-BE49-F238E27FC236}">
                <a16:creationId xmlns:a16="http://schemas.microsoft.com/office/drawing/2014/main" id="{27484827-7F72-DB36-138F-2BCC40D41D85}"/>
              </a:ext>
            </a:extLst>
          </p:cNvPr>
          <p:cNvSpPr>
            <a:spLocks noGrp="1"/>
          </p:cNvSpPr>
          <p:nvPr>
            <p:ph type="sldNum" sz="quarter" idx="4"/>
          </p:nvPr>
        </p:nvSpPr>
        <p:spPr/>
        <p:txBody>
          <a:bodyPr/>
          <a:lstStyle/>
          <a:p>
            <a:r>
              <a:rPr lang="en-IN"/>
              <a:t>Page </a:t>
            </a:r>
            <a:fld id="{F1BC30E3-FFE5-4B91-AA19-87A149EBB9EE}" type="slidenum">
              <a:rPr smtClean="0"/>
              <a:pPr/>
              <a:t>5</a:t>
            </a:fld>
            <a:endParaRPr/>
          </a:p>
        </p:txBody>
      </p:sp>
      <p:sp>
        <p:nvSpPr>
          <p:cNvPr id="10" name="Content Placeholder 2">
            <a:extLst>
              <a:ext uri="{FF2B5EF4-FFF2-40B4-BE49-F238E27FC236}">
                <a16:creationId xmlns:a16="http://schemas.microsoft.com/office/drawing/2014/main" id="{98809E3C-B608-8DE7-50A7-78D4C1EA08C6}"/>
              </a:ext>
            </a:extLst>
          </p:cNvPr>
          <p:cNvSpPr txBox="1"/>
          <p:nvPr/>
        </p:nvSpPr>
        <p:spPr>
          <a:xfrm>
            <a:off x="4422469" y="7808368"/>
            <a:ext cx="9139266" cy="2074290"/>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2000">
              <a:latin typeface="Aptos" panose="020B0004020202020204" pitchFamily="34" charset="0"/>
            </a:endParaRPr>
          </a:p>
        </p:txBody>
      </p:sp>
      <p:sp>
        <p:nvSpPr>
          <p:cNvPr id="11" name="Freeform 13">
            <a:extLst>
              <a:ext uri="{FF2B5EF4-FFF2-40B4-BE49-F238E27FC236}">
                <a16:creationId xmlns:a16="http://schemas.microsoft.com/office/drawing/2014/main" id="{E9D1AA66-B081-ED78-0BAD-400E3137D402}"/>
              </a:ext>
            </a:extLst>
          </p:cNvPr>
          <p:cNvSpPr>
            <a:spLocks noEditPoints="1"/>
          </p:cNvSpPr>
          <p:nvPr/>
        </p:nvSpPr>
        <p:spPr bwMode="auto">
          <a:xfrm>
            <a:off x="2531342" y="1965041"/>
            <a:ext cx="519219" cy="414000"/>
          </a:xfrm>
          <a:custGeom>
            <a:avLst/>
            <a:gdLst/>
            <a:ahLst/>
            <a:cxnLst>
              <a:cxn ang="0">
                <a:pos x="91" y="49"/>
              </a:cxn>
              <a:cxn ang="0">
                <a:pos x="49" y="91"/>
              </a:cxn>
              <a:cxn ang="0">
                <a:pos x="91" y="134"/>
              </a:cxn>
              <a:cxn ang="0">
                <a:pos x="134" y="93"/>
              </a:cxn>
              <a:cxn ang="0">
                <a:pos x="115" y="95"/>
              </a:cxn>
              <a:cxn ang="0">
                <a:pos x="91" y="115"/>
              </a:cxn>
              <a:cxn ang="0">
                <a:pos x="68" y="91"/>
              </a:cxn>
              <a:cxn ang="0">
                <a:pos x="91" y="68"/>
              </a:cxn>
              <a:cxn ang="0">
                <a:pos x="104" y="71"/>
              </a:cxn>
              <a:cxn ang="0">
                <a:pos x="118" y="58"/>
              </a:cxn>
              <a:cxn ang="0">
                <a:pos x="91" y="49"/>
              </a:cxn>
              <a:cxn ang="0">
                <a:pos x="187" y="40"/>
              </a:cxn>
              <a:cxn ang="0">
                <a:pos x="195" y="29"/>
              </a:cxn>
              <a:cxn ang="0">
                <a:pos x="196" y="28"/>
              </a:cxn>
              <a:cxn ang="0">
                <a:pos x="230" y="12"/>
              </a:cxn>
              <a:cxn ang="0">
                <a:pos x="232" y="13"/>
              </a:cxn>
              <a:cxn ang="0">
                <a:pos x="232" y="16"/>
              </a:cxn>
              <a:cxn ang="0">
                <a:pos x="222" y="32"/>
              </a:cxn>
              <a:cxn ang="0">
                <a:pos x="242" y="35"/>
              </a:cxn>
              <a:cxn ang="0">
                <a:pos x="244" y="37"/>
              </a:cxn>
              <a:cxn ang="0">
                <a:pos x="243" y="40"/>
              </a:cxn>
              <a:cxn ang="0">
                <a:pos x="209" y="55"/>
              </a:cxn>
              <a:cxn ang="0">
                <a:pos x="207" y="55"/>
              </a:cxn>
              <a:cxn ang="0">
                <a:pos x="192" y="53"/>
              </a:cxn>
              <a:cxn ang="0">
                <a:pos x="144" y="75"/>
              </a:cxn>
              <a:cxn ang="0">
                <a:pos x="149" y="86"/>
              </a:cxn>
              <a:cxn ang="0">
                <a:pos x="95" y="92"/>
              </a:cxn>
              <a:cxn ang="0">
                <a:pos x="93" y="91"/>
              </a:cxn>
              <a:cxn ang="0">
                <a:pos x="94" y="88"/>
              </a:cxn>
              <a:cxn ang="0">
                <a:pos x="131" y="53"/>
              </a:cxn>
              <a:cxn ang="0">
                <a:pos x="133" y="53"/>
              </a:cxn>
              <a:cxn ang="0">
                <a:pos x="134" y="54"/>
              </a:cxn>
              <a:cxn ang="0">
                <a:pos x="138" y="62"/>
              </a:cxn>
              <a:cxn ang="0">
                <a:pos x="187" y="40"/>
              </a:cxn>
              <a:cxn ang="0">
                <a:pos x="130" y="174"/>
              </a:cxn>
              <a:cxn ang="0">
                <a:pos x="91" y="183"/>
              </a:cxn>
              <a:cxn ang="0">
                <a:pos x="53" y="174"/>
              </a:cxn>
              <a:cxn ang="0">
                <a:pos x="37" y="191"/>
              </a:cxn>
              <a:cxn ang="0">
                <a:pos x="18" y="191"/>
              </a:cxn>
              <a:cxn ang="0">
                <a:pos x="18" y="191"/>
              </a:cxn>
              <a:cxn ang="0">
                <a:pos x="18" y="171"/>
              </a:cxn>
              <a:cxn ang="0">
                <a:pos x="30" y="159"/>
              </a:cxn>
              <a:cxn ang="0">
                <a:pos x="0" y="91"/>
              </a:cxn>
              <a:cxn ang="0">
                <a:pos x="91" y="0"/>
              </a:cxn>
              <a:cxn ang="0">
                <a:pos x="169" y="43"/>
              </a:cxn>
              <a:cxn ang="0">
                <a:pos x="153" y="50"/>
              </a:cxn>
              <a:cxn ang="0">
                <a:pos x="91" y="17"/>
              </a:cxn>
              <a:cxn ang="0">
                <a:pos x="17" y="91"/>
              </a:cxn>
              <a:cxn ang="0">
                <a:pos x="91" y="165"/>
              </a:cxn>
              <a:cxn ang="0">
                <a:pos x="165" y="91"/>
              </a:cxn>
              <a:cxn ang="0">
                <a:pos x="163" y="72"/>
              </a:cxn>
              <a:cxn ang="0">
                <a:pos x="179" y="65"/>
              </a:cxn>
              <a:cxn ang="0">
                <a:pos x="183" y="91"/>
              </a:cxn>
              <a:cxn ang="0">
                <a:pos x="153" y="159"/>
              </a:cxn>
              <a:cxn ang="0">
                <a:pos x="165" y="171"/>
              </a:cxn>
              <a:cxn ang="0">
                <a:pos x="165" y="191"/>
              </a:cxn>
              <a:cxn ang="0">
                <a:pos x="165" y="191"/>
              </a:cxn>
              <a:cxn ang="0">
                <a:pos x="146" y="191"/>
              </a:cxn>
              <a:cxn ang="0">
                <a:pos x="130" y="174"/>
              </a:cxn>
            </a:cxnLst>
            <a:rect l="0" t="0" r="r" b="b"/>
            <a:pathLst>
              <a:path w="244" h="196">
                <a:moveTo>
                  <a:pt x="91" y="49"/>
                </a:moveTo>
                <a:cubicBezTo>
                  <a:pt x="68" y="49"/>
                  <a:pt x="49" y="68"/>
                  <a:pt x="49" y="91"/>
                </a:cubicBezTo>
                <a:cubicBezTo>
                  <a:pt x="49" y="115"/>
                  <a:pt x="68" y="134"/>
                  <a:pt x="91" y="134"/>
                </a:cubicBezTo>
                <a:cubicBezTo>
                  <a:pt x="114" y="134"/>
                  <a:pt x="133" y="116"/>
                  <a:pt x="134" y="93"/>
                </a:cubicBezTo>
                <a:cubicBezTo>
                  <a:pt x="115" y="95"/>
                  <a:pt x="115" y="95"/>
                  <a:pt x="115" y="95"/>
                </a:cubicBezTo>
                <a:cubicBezTo>
                  <a:pt x="113" y="107"/>
                  <a:pt x="103" y="115"/>
                  <a:pt x="91" y="115"/>
                </a:cubicBezTo>
                <a:cubicBezTo>
                  <a:pt x="78" y="115"/>
                  <a:pt x="68" y="105"/>
                  <a:pt x="68" y="91"/>
                </a:cubicBezTo>
                <a:cubicBezTo>
                  <a:pt x="68" y="78"/>
                  <a:pt x="78" y="68"/>
                  <a:pt x="91" y="68"/>
                </a:cubicBezTo>
                <a:cubicBezTo>
                  <a:pt x="96" y="68"/>
                  <a:pt x="100" y="69"/>
                  <a:pt x="104" y="71"/>
                </a:cubicBezTo>
                <a:cubicBezTo>
                  <a:pt x="118" y="58"/>
                  <a:pt x="118" y="58"/>
                  <a:pt x="118" y="58"/>
                </a:cubicBezTo>
                <a:cubicBezTo>
                  <a:pt x="111" y="52"/>
                  <a:pt x="101" y="49"/>
                  <a:pt x="91" y="49"/>
                </a:cubicBezTo>
                <a:close/>
                <a:moveTo>
                  <a:pt x="187" y="40"/>
                </a:moveTo>
                <a:cubicBezTo>
                  <a:pt x="195" y="29"/>
                  <a:pt x="195" y="29"/>
                  <a:pt x="195" y="29"/>
                </a:cubicBezTo>
                <a:cubicBezTo>
                  <a:pt x="195" y="28"/>
                  <a:pt x="195" y="28"/>
                  <a:pt x="196" y="28"/>
                </a:cubicBezTo>
                <a:cubicBezTo>
                  <a:pt x="230" y="12"/>
                  <a:pt x="230" y="12"/>
                  <a:pt x="230" y="12"/>
                </a:cubicBezTo>
                <a:cubicBezTo>
                  <a:pt x="230" y="12"/>
                  <a:pt x="232" y="12"/>
                  <a:pt x="232" y="13"/>
                </a:cubicBezTo>
                <a:cubicBezTo>
                  <a:pt x="233" y="14"/>
                  <a:pt x="233" y="15"/>
                  <a:pt x="232" y="16"/>
                </a:cubicBezTo>
                <a:cubicBezTo>
                  <a:pt x="222" y="32"/>
                  <a:pt x="222" y="32"/>
                  <a:pt x="222" y="32"/>
                </a:cubicBezTo>
                <a:cubicBezTo>
                  <a:pt x="242" y="35"/>
                  <a:pt x="242" y="35"/>
                  <a:pt x="242" y="35"/>
                </a:cubicBezTo>
                <a:cubicBezTo>
                  <a:pt x="243" y="36"/>
                  <a:pt x="244" y="36"/>
                  <a:pt x="244" y="37"/>
                </a:cubicBezTo>
                <a:cubicBezTo>
                  <a:pt x="244" y="38"/>
                  <a:pt x="244" y="39"/>
                  <a:pt x="243" y="40"/>
                </a:cubicBezTo>
                <a:cubicBezTo>
                  <a:pt x="209" y="55"/>
                  <a:pt x="209" y="55"/>
                  <a:pt x="209" y="55"/>
                </a:cubicBezTo>
                <a:cubicBezTo>
                  <a:pt x="208" y="56"/>
                  <a:pt x="208" y="56"/>
                  <a:pt x="207" y="55"/>
                </a:cubicBezTo>
                <a:cubicBezTo>
                  <a:pt x="192" y="53"/>
                  <a:pt x="192" y="53"/>
                  <a:pt x="192" y="53"/>
                </a:cubicBezTo>
                <a:cubicBezTo>
                  <a:pt x="144" y="75"/>
                  <a:pt x="144" y="75"/>
                  <a:pt x="144" y="75"/>
                </a:cubicBezTo>
                <a:cubicBezTo>
                  <a:pt x="149" y="86"/>
                  <a:pt x="149" y="86"/>
                  <a:pt x="149" y="86"/>
                </a:cubicBezTo>
                <a:cubicBezTo>
                  <a:pt x="131" y="88"/>
                  <a:pt x="113" y="90"/>
                  <a:pt x="95" y="92"/>
                </a:cubicBezTo>
                <a:cubicBezTo>
                  <a:pt x="94" y="92"/>
                  <a:pt x="94" y="92"/>
                  <a:pt x="93" y="91"/>
                </a:cubicBezTo>
                <a:cubicBezTo>
                  <a:pt x="93" y="90"/>
                  <a:pt x="93" y="89"/>
                  <a:pt x="94" y="88"/>
                </a:cubicBezTo>
                <a:cubicBezTo>
                  <a:pt x="106" y="77"/>
                  <a:pt x="118" y="65"/>
                  <a:pt x="131" y="53"/>
                </a:cubicBezTo>
                <a:cubicBezTo>
                  <a:pt x="131" y="53"/>
                  <a:pt x="132" y="53"/>
                  <a:pt x="133" y="53"/>
                </a:cubicBezTo>
                <a:cubicBezTo>
                  <a:pt x="134" y="53"/>
                  <a:pt x="134" y="54"/>
                  <a:pt x="134" y="54"/>
                </a:cubicBezTo>
                <a:cubicBezTo>
                  <a:pt x="138" y="62"/>
                  <a:pt x="138" y="62"/>
                  <a:pt x="138" y="62"/>
                </a:cubicBezTo>
                <a:cubicBezTo>
                  <a:pt x="187" y="40"/>
                  <a:pt x="187" y="40"/>
                  <a:pt x="187" y="40"/>
                </a:cubicBezTo>
                <a:close/>
                <a:moveTo>
                  <a:pt x="130" y="174"/>
                </a:moveTo>
                <a:cubicBezTo>
                  <a:pt x="118" y="180"/>
                  <a:pt x="105" y="183"/>
                  <a:pt x="91" y="183"/>
                </a:cubicBezTo>
                <a:cubicBezTo>
                  <a:pt x="78" y="183"/>
                  <a:pt x="65" y="180"/>
                  <a:pt x="53" y="174"/>
                </a:cubicBezTo>
                <a:cubicBezTo>
                  <a:pt x="51" y="178"/>
                  <a:pt x="41" y="187"/>
                  <a:pt x="37" y="191"/>
                </a:cubicBezTo>
                <a:cubicBezTo>
                  <a:pt x="32" y="196"/>
                  <a:pt x="23" y="196"/>
                  <a:pt x="18" y="191"/>
                </a:cubicBezTo>
                <a:cubicBezTo>
                  <a:pt x="18" y="191"/>
                  <a:pt x="18" y="191"/>
                  <a:pt x="18" y="191"/>
                </a:cubicBezTo>
                <a:cubicBezTo>
                  <a:pt x="12" y="185"/>
                  <a:pt x="12" y="177"/>
                  <a:pt x="18" y="171"/>
                </a:cubicBezTo>
                <a:cubicBezTo>
                  <a:pt x="30" y="159"/>
                  <a:pt x="30" y="159"/>
                  <a:pt x="30" y="159"/>
                </a:cubicBezTo>
                <a:cubicBezTo>
                  <a:pt x="12" y="142"/>
                  <a:pt x="0" y="118"/>
                  <a:pt x="0" y="91"/>
                </a:cubicBezTo>
                <a:cubicBezTo>
                  <a:pt x="0" y="41"/>
                  <a:pt x="41" y="0"/>
                  <a:pt x="91" y="0"/>
                </a:cubicBezTo>
                <a:cubicBezTo>
                  <a:pt x="123" y="0"/>
                  <a:pt x="152" y="16"/>
                  <a:pt x="169" y="43"/>
                </a:cubicBezTo>
                <a:cubicBezTo>
                  <a:pt x="153" y="50"/>
                  <a:pt x="153" y="50"/>
                  <a:pt x="153" y="50"/>
                </a:cubicBezTo>
                <a:cubicBezTo>
                  <a:pt x="139" y="30"/>
                  <a:pt x="116" y="17"/>
                  <a:pt x="91" y="17"/>
                </a:cubicBezTo>
                <a:cubicBezTo>
                  <a:pt x="50" y="17"/>
                  <a:pt x="17" y="50"/>
                  <a:pt x="17" y="91"/>
                </a:cubicBezTo>
                <a:cubicBezTo>
                  <a:pt x="17" y="132"/>
                  <a:pt x="50" y="165"/>
                  <a:pt x="91" y="165"/>
                </a:cubicBezTo>
                <a:cubicBezTo>
                  <a:pt x="132" y="165"/>
                  <a:pt x="165" y="132"/>
                  <a:pt x="165" y="91"/>
                </a:cubicBezTo>
                <a:cubicBezTo>
                  <a:pt x="165" y="85"/>
                  <a:pt x="165" y="78"/>
                  <a:pt x="163" y="72"/>
                </a:cubicBezTo>
                <a:cubicBezTo>
                  <a:pt x="179" y="65"/>
                  <a:pt x="179" y="65"/>
                  <a:pt x="179" y="65"/>
                </a:cubicBezTo>
                <a:cubicBezTo>
                  <a:pt x="181" y="73"/>
                  <a:pt x="183" y="82"/>
                  <a:pt x="183" y="91"/>
                </a:cubicBezTo>
                <a:cubicBezTo>
                  <a:pt x="183" y="118"/>
                  <a:pt x="171" y="142"/>
                  <a:pt x="153" y="159"/>
                </a:cubicBezTo>
                <a:cubicBezTo>
                  <a:pt x="165" y="171"/>
                  <a:pt x="165" y="171"/>
                  <a:pt x="165" y="171"/>
                </a:cubicBezTo>
                <a:cubicBezTo>
                  <a:pt x="171" y="177"/>
                  <a:pt x="171" y="185"/>
                  <a:pt x="165" y="191"/>
                </a:cubicBezTo>
                <a:cubicBezTo>
                  <a:pt x="165" y="191"/>
                  <a:pt x="165" y="191"/>
                  <a:pt x="165" y="191"/>
                </a:cubicBezTo>
                <a:cubicBezTo>
                  <a:pt x="160" y="196"/>
                  <a:pt x="151" y="196"/>
                  <a:pt x="146" y="191"/>
                </a:cubicBezTo>
                <a:cubicBezTo>
                  <a:pt x="142" y="187"/>
                  <a:pt x="132" y="178"/>
                  <a:pt x="130" y="174"/>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7">
            <a:extLst>
              <a:ext uri="{FF2B5EF4-FFF2-40B4-BE49-F238E27FC236}">
                <a16:creationId xmlns:a16="http://schemas.microsoft.com/office/drawing/2014/main" id="{0C32409F-84A2-CB07-D5A8-993FB3C19C61}"/>
              </a:ext>
            </a:extLst>
          </p:cNvPr>
          <p:cNvSpPr txBox="1"/>
          <p:nvPr/>
        </p:nvSpPr>
        <p:spPr>
          <a:xfrm>
            <a:off x="1785092" y="538700"/>
            <a:ext cx="15317575" cy="907556"/>
          </a:xfrm>
          <a:prstGeom prst="rect">
            <a:avLst/>
          </a:prstGeom>
        </p:spPr>
        <p:txBody>
          <a:bodyPr wrap="square" lIns="0" tIns="0" rIns="0" bIns="0" rtlCol="0" anchor="t">
            <a:spAutoFit/>
          </a:bodyPr>
          <a:lstStyle/>
          <a:p>
            <a:pPr algn="ctr">
              <a:lnSpc>
                <a:spcPts val="7517"/>
              </a:lnSpc>
            </a:pPr>
            <a:r>
              <a:rPr lang="fr-BE" sz="5500" b="1">
                <a:solidFill>
                  <a:schemeClr val="tx2">
                    <a:lumMod val="49000"/>
                  </a:schemeClr>
                </a:solidFill>
                <a:latin typeface="Sitka Text"/>
                <a:ea typeface="Codec Pro Bold"/>
                <a:cs typeface="Codec Pro Bold"/>
                <a:sym typeface="Codec Pro Bold"/>
              </a:rPr>
              <a:t>Les chiffres</a:t>
            </a:r>
            <a:endParaRPr lang="fr-BE" sz="5500" b="1">
              <a:solidFill>
                <a:schemeClr val="tx2">
                  <a:lumMod val="49000"/>
                </a:schemeClr>
              </a:solidFill>
              <a:latin typeface="Sitka Text"/>
              <a:ea typeface="Codec Pro Bold"/>
              <a:cs typeface="Codec Pro Bold"/>
            </a:endParaRPr>
          </a:p>
        </p:txBody>
      </p:sp>
      <p:sp>
        <p:nvSpPr>
          <p:cNvPr id="4" name="Freeform 6">
            <a:extLst>
              <a:ext uri="{FF2B5EF4-FFF2-40B4-BE49-F238E27FC236}">
                <a16:creationId xmlns:a16="http://schemas.microsoft.com/office/drawing/2014/main" id="{8D44DF03-B03E-8A33-0796-49EEEB335B41}"/>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7" name="ZoneTexte 6">
            <a:extLst>
              <a:ext uri="{FF2B5EF4-FFF2-40B4-BE49-F238E27FC236}">
                <a16:creationId xmlns:a16="http://schemas.microsoft.com/office/drawing/2014/main" id="{7960290E-4D86-DB72-DCEB-9FAA1FDD8AEF}"/>
              </a:ext>
            </a:extLst>
          </p:cNvPr>
          <p:cNvSpPr txBox="1"/>
          <p:nvPr/>
        </p:nvSpPr>
        <p:spPr>
          <a:xfrm>
            <a:off x="8873012" y="7828484"/>
            <a:ext cx="7850213" cy="4986761"/>
          </a:xfrm>
          <a:prstGeom prst="rect">
            <a:avLst/>
          </a:prstGeom>
          <a:noFill/>
        </p:spPr>
        <p:txBody>
          <a:bodyPr wrap="square" rtlCol="0">
            <a:spAutoFit/>
          </a:bodyPr>
          <a:lstStyle/>
          <a:p>
            <a:endParaRPr lang="fr-BE"/>
          </a:p>
        </p:txBody>
      </p:sp>
      <p:pic>
        <p:nvPicPr>
          <p:cNvPr id="16" name="Image 15" descr="Une image contenant texte, capture d’écran, ligne, Tracé&#10;&#10;Le contenu généré par l’IA peut être incorrect.">
            <a:extLst>
              <a:ext uri="{FF2B5EF4-FFF2-40B4-BE49-F238E27FC236}">
                <a16:creationId xmlns:a16="http://schemas.microsoft.com/office/drawing/2014/main" id="{47767069-BEF2-0B0E-B3D2-E016433DD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401" y="1967006"/>
            <a:ext cx="12708999" cy="7180247"/>
          </a:xfrm>
          <a:prstGeom prst="rect">
            <a:avLst/>
          </a:prstGeom>
        </p:spPr>
      </p:pic>
      <p:sp>
        <p:nvSpPr>
          <p:cNvPr id="5" name="ZoneTexte 4">
            <a:extLst>
              <a:ext uri="{FF2B5EF4-FFF2-40B4-BE49-F238E27FC236}">
                <a16:creationId xmlns:a16="http://schemas.microsoft.com/office/drawing/2014/main" id="{DB6ADF9A-9762-C818-B27E-904D979BA932}"/>
              </a:ext>
            </a:extLst>
          </p:cNvPr>
          <p:cNvSpPr txBox="1"/>
          <p:nvPr/>
        </p:nvSpPr>
        <p:spPr>
          <a:xfrm>
            <a:off x="10908733" y="9298996"/>
            <a:ext cx="49099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a:ea typeface="Calibri"/>
                <a:cs typeface="Calibri"/>
              </a:rPr>
              <a:t>SNF : solde net à financer</a:t>
            </a:r>
          </a:p>
        </p:txBody>
      </p:sp>
    </p:spTree>
    <p:extLst>
      <p:ext uri="{BB962C8B-B14F-4D97-AF65-F5344CB8AC3E}">
        <p14:creationId xmlns:p14="http://schemas.microsoft.com/office/powerpoint/2010/main" val="196034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294D4-BE89-42A7-1229-954A059C21F2}"/>
            </a:ext>
          </a:extLst>
        </p:cNvPr>
        <p:cNvGrpSpPr/>
        <p:nvPr/>
      </p:nvGrpSpPr>
      <p:grpSpPr>
        <a:xfrm>
          <a:off x="0" y="0"/>
          <a:ext cx="0" cy="0"/>
          <a:chOff x="0" y="0"/>
          <a:chExt cx="0" cy="0"/>
        </a:xfrm>
      </p:grpSpPr>
      <p:sp>
        <p:nvSpPr>
          <p:cNvPr id="7" name="Rounded Rectangle 7">
            <a:extLst>
              <a:ext uri="{FF2B5EF4-FFF2-40B4-BE49-F238E27FC236}">
                <a16:creationId xmlns:a16="http://schemas.microsoft.com/office/drawing/2014/main" id="{F6D09FEC-0656-95E7-0ABB-68550AF92289}"/>
              </a:ext>
            </a:extLst>
          </p:cNvPr>
          <p:cNvSpPr/>
          <p:nvPr/>
        </p:nvSpPr>
        <p:spPr>
          <a:xfrm>
            <a:off x="1950789" y="2247798"/>
            <a:ext cx="14991238" cy="5930768"/>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ourier New"/>
              <a:buChar char="o"/>
            </a:pPr>
            <a:endParaRPr lang="en-GB">
              <a:solidFill>
                <a:srgbClr val="FF0000"/>
              </a:solidFill>
              <a:ea typeface="Calibri"/>
              <a:cs typeface="Calibri"/>
            </a:endParaRPr>
          </a:p>
        </p:txBody>
      </p:sp>
      <p:sp>
        <p:nvSpPr>
          <p:cNvPr id="19" name="Text Placeholder 2">
            <a:extLst>
              <a:ext uri="{FF2B5EF4-FFF2-40B4-BE49-F238E27FC236}">
                <a16:creationId xmlns:a16="http://schemas.microsoft.com/office/drawing/2014/main" id="{E6BA4472-40AF-6378-802E-1FE24BE8A5CF}"/>
              </a:ext>
            </a:extLst>
          </p:cNvPr>
          <p:cNvSpPr txBox="1">
            <a:spLocks/>
          </p:cNvSpPr>
          <p:nvPr/>
        </p:nvSpPr>
        <p:spPr>
          <a:xfrm>
            <a:off x="11045059" y="2701460"/>
            <a:ext cx="5176070" cy="594515"/>
          </a:xfrm>
          <a:prstGeom prst="rect">
            <a:avLst/>
          </a:prstGeom>
          <a:ln>
            <a:noFill/>
          </a:ln>
        </p:spPr>
        <p:txBody>
          <a:bodyPr vert="horz" lIns="54000" tIns="54000" rIns="54000" bIns="54000" rtlCol="0" anchor="t" anchorCtr="0">
            <a:noAutofit/>
          </a:bodyPr>
          <a:lstStyle>
            <a:lvl1pPr marL="0" indent="0" algn="l" defTabSz="844083" rtl="0" eaLnBrk="1" latinLnBrk="0" hangingPunct="1">
              <a:lnSpc>
                <a:spcPct val="100000"/>
              </a:lnSpc>
              <a:spcBef>
                <a:spcPts val="0"/>
              </a:spcBef>
              <a:spcAft>
                <a:spcPts val="0"/>
              </a:spcAft>
              <a:buFontTx/>
              <a:buNone/>
              <a:defRPr sz="1108"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a:spcAft>
                <a:spcPts val="225"/>
              </a:spcAft>
            </a:pPr>
            <a:endParaRPr lang="fr-FR" sz="2625" u="sng">
              <a:solidFill>
                <a:srgbClr val="FF0000"/>
              </a:solidFill>
            </a:endParaRPr>
          </a:p>
        </p:txBody>
      </p:sp>
      <p:sp>
        <p:nvSpPr>
          <p:cNvPr id="2" name="Espace réservé du numéro de diapositive 1">
            <a:extLst>
              <a:ext uri="{FF2B5EF4-FFF2-40B4-BE49-F238E27FC236}">
                <a16:creationId xmlns:a16="http://schemas.microsoft.com/office/drawing/2014/main" id="{AE155F02-0D68-F585-93FB-6B9D13FE59CC}"/>
              </a:ext>
            </a:extLst>
          </p:cNvPr>
          <p:cNvSpPr>
            <a:spLocks noGrp="1"/>
          </p:cNvSpPr>
          <p:nvPr>
            <p:ph type="sldNum" sz="quarter" idx="4"/>
          </p:nvPr>
        </p:nvSpPr>
        <p:spPr/>
        <p:txBody>
          <a:bodyPr/>
          <a:lstStyle/>
          <a:p>
            <a:r>
              <a:rPr lang="en-IN"/>
              <a:t>Page </a:t>
            </a:r>
            <a:fld id="{F1BC30E3-FFE5-4B91-AA19-87A149EBB9EE}" type="slidenum">
              <a:rPr smtClean="0"/>
              <a:pPr/>
              <a:t>6</a:t>
            </a:fld>
            <a:endParaRPr/>
          </a:p>
        </p:txBody>
      </p:sp>
      <p:sp>
        <p:nvSpPr>
          <p:cNvPr id="10" name="Content Placeholder 2">
            <a:extLst>
              <a:ext uri="{FF2B5EF4-FFF2-40B4-BE49-F238E27FC236}">
                <a16:creationId xmlns:a16="http://schemas.microsoft.com/office/drawing/2014/main" id="{F35E8424-7146-2176-E79B-2DFB2235A877}"/>
              </a:ext>
            </a:extLst>
          </p:cNvPr>
          <p:cNvSpPr txBox="1"/>
          <p:nvPr/>
        </p:nvSpPr>
        <p:spPr>
          <a:xfrm>
            <a:off x="4422469" y="7808368"/>
            <a:ext cx="9139266" cy="2074290"/>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BE" sz="2000">
              <a:latin typeface="Aptos" panose="020B0004020202020204" pitchFamily="34" charset="0"/>
            </a:endParaRPr>
          </a:p>
        </p:txBody>
      </p:sp>
      <p:sp>
        <p:nvSpPr>
          <p:cNvPr id="3" name="TextBox 7">
            <a:extLst>
              <a:ext uri="{FF2B5EF4-FFF2-40B4-BE49-F238E27FC236}">
                <a16:creationId xmlns:a16="http://schemas.microsoft.com/office/drawing/2014/main" id="{90C3CECF-E2A2-27E0-C204-B547007298BA}"/>
              </a:ext>
            </a:extLst>
          </p:cNvPr>
          <p:cNvSpPr txBox="1"/>
          <p:nvPr/>
        </p:nvSpPr>
        <p:spPr>
          <a:xfrm>
            <a:off x="1785092" y="538700"/>
            <a:ext cx="15317575" cy="916661"/>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Les objectifs chiffrés</a:t>
            </a:r>
            <a:endParaRPr lang="fr-BE" sz="5500" b="1">
              <a:solidFill>
                <a:srgbClr val="000000"/>
              </a:solidFill>
              <a:latin typeface="Sitka Text"/>
              <a:ea typeface="Codec Pro Bold"/>
              <a:cs typeface="Codec Pro Bold"/>
            </a:endParaRPr>
          </a:p>
        </p:txBody>
      </p:sp>
      <p:sp>
        <p:nvSpPr>
          <p:cNvPr id="4" name="Freeform 6">
            <a:extLst>
              <a:ext uri="{FF2B5EF4-FFF2-40B4-BE49-F238E27FC236}">
                <a16:creationId xmlns:a16="http://schemas.microsoft.com/office/drawing/2014/main" id="{59D845D5-373D-76FC-DA6A-C4C4E44BBEB3}"/>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5" name="ZoneTexte 4">
            <a:extLst>
              <a:ext uri="{FF2B5EF4-FFF2-40B4-BE49-F238E27FC236}">
                <a16:creationId xmlns:a16="http://schemas.microsoft.com/office/drawing/2014/main" id="{1FD2A9FC-A8B8-8CAF-AB00-58D0FB023E55}"/>
              </a:ext>
            </a:extLst>
          </p:cNvPr>
          <p:cNvSpPr txBox="1"/>
          <p:nvPr/>
        </p:nvSpPr>
        <p:spPr>
          <a:xfrm>
            <a:off x="2639584" y="3432907"/>
            <a:ext cx="13610261" cy="4524315"/>
          </a:xfrm>
          <a:prstGeom prst="rect">
            <a:avLst/>
          </a:prstGeom>
          <a:noFill/>
        </p:spPr>
        <p:txBody>
          <a:bodyPr wrap="square" lIns="91440" tIns="45720" rIns="91440" bIns="45720" rtlCol="0" anchor="t">
            <a:spAutoFit/>
          </a:bodyPr>
          <a:lstStyle/>
          <a:p>
            <a:pPr marL="571500" indent="-571500">
              <a:buFont typeface="Arial"/>
              <a:buChar char="•"/>
            </a:pPr>
            <a:r>
              <a:rPr lang="fr-BE" sz="3600" b="1">
                <a:latin typeface="Aptos"/>
              </a:rPr>
              <a:t>~500 millions</a:t>
            </a:r>
            <a:r>
              <a:rPr lang="fr-BE" sz="3600">
                <a:latin typeface="Aptos"/>
              </a:rPr>
              <a:t> d’économies structurelles à l’horizon 2029 (~700 millions d’économies et ~200 millions de politiques nouvelles) qui seront réalisées d’ici 2029</a:t>
            </a:r>
            <a:endParaRPr lang="fr-FR" sz="3600">
              <a:latin typeface="Aptos"/>
              <a:ea typeface="Calibri"/>
              <a:cs typeface="Calibri"/>
            </a:endParaRPr>
          </a:p>
          <a:p>
            <a:pPr marL="571500" indent="-571500">
              <a:buFont typeface="Arial"/>
              <a:buChar char="•"/>
            </a:pPr>
            <a:endParaRPr lang="fr-BE" sz="3600">
              <a:latin typeface="Aptos"/>
              <a:ea typeface="Calibri"/>
              <a:cs typeface="Calibri"/>
            </a:endParaRPr>
          </a:p>
          <a:p>
            <a:pPr marL="571500" indent="-571500">
              <a:buFont typeface="Arial" panose="05000000000000000000" pitchFamily="2" charset="2"/>
              <a:buChar char="•"/>
            </a:pPr>
            <a:r>
              <a:rPr lang="fr-BE" sz="3600" b="1">
                <a:latin typeface="Aptos"/>
              </a:rPr>
              <a:t>Stabiliser le déficit</a:t>
            </a:r>
            <a:r>
              <a:rPr lang="fr-BE" sz="3600">
                <a:latin typeface="Aptos"/>
              </a:rPr>
              <a:t> en 2029 à 1,2 milliard</a:t>
            </a:r>
            <a:endParaRPr lang="fr-BE" sz="3600">
              <a:latin typeface="Aptos"/>
              <a:ea typeface="Calibri"/>
              <a:cs typeface="Calibri"/>
            </a:endParaRPr>
          </a:p>
          <a:p>
            <a:pPr marL="571500" indent="-571500">
              <a:buFont typeface="Arial"/>
              <a:buChar char="•"/>
            </a:pPr>
            <a:endParaRPr lang="fr-BE" sz="3600">
              <a:latin typeface="Aptos"/>
              <a:ea typeface="Calibri"/>
              <a:cs typeface="Calibri"/>
            </a:endParaRPr>
          </a:p>
          <a:p>
            <a:pPr marL="571500" indent="-571500">
              <a:buFont typeface="Arial" panose="05000000000000000000" pitchFamily="2" charset="2"/>
              <a:buChar char="•"/>
            </a:pPr>
            <a:r>
              <a:rPr lang="fr-BE" sz="3600">
                <a:latin typeface="Aptos"/>
              </a:rPr>
              <a:t>Assurer la </a:t>
            </a:r>
            <a:r>
              <a:rPr lang="fr-BE" sz="3600" b="1">
                <a:latin typeface="Aptos"/>
              </a:rPr>
              <a:t>poursuite des missions essentielles</a:t>
            </a:r>
            <a:r>
              <a:rPr lang="fr-BE" sz="3600">
                <a:latin typeface="Aptos"/>
              </a:rPr>
              <a:t> de la Fédération Wallonie-Bruxelles dans le futur</a:t>
            </a:r>
            <a:endParaRPr lang="fr-BE" sz="3600">
              <a:latin typeface="Aptos"/>
              <a:ea typeface="Calibri"/>
              <a:cs typeface="Calibri"/>
            </a:endParaRPr>
          </a:p>
        </p:txBody>
      </p:sp>
    </p:spTree>
    <p:extLst>
      <p:ext uri="{BB962C8B-B14F-4D97-AF65-F5344CB8AC3E}">
        <p14:creationId xmlns:p14="http://schemas.microsoft.com/office/powerpoint/2010/main" val="153224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9A48E-1F3E-546A-5E9A-97F01A61CC6E}"/>
            </a:ext>
          </a:extLst>
        </p:cNvPr>
        <p:cNvGrpSpPr/>
        <p:nvPr/>
      </p:nvGrpSpPr>
      <p:grpSpPr>
        <a:xfrm>
          <a:off x="0" y="0"/>
          <a:ext cx="0" cy="0"/>
          <a:chOff x="0" y="0"/>
          <a:chExt cx="0" cy="0"/>
        </a:xfrm>
      </p:grpSpPr>
      <p:sp>
        <p:nvSpPr>
          <p:cNvPr id="48" name="Rounded Rectangle 7">
            <a:extLst>
              <a:ext uri="{FF2B5EF4-FFF2-40B4-BE49-F238E27FC236}">
                <a16:creationId xmlns:a16="http://schemas.microsoft.com/office/drawing/2014/main" id="{EEB64439-9F7E-FF10-6A76-14856220375F}"/>
              </a:ext>
            </a:extLst>
          </p:cNvPr>
          <p:cNvSpPr/>
          <p:nvPr/>
        </p:nvSpPr>
        <p:spPr>
          <a:xfrm>
            <a:off x="2553527" y="2621549"/>
            <a:ext cx="14521333" cy="6695597"/>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0583D8FB-F3CA-48A7-44CD-D26DAAB576D9}"/>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L'Enseignement supérieur fait</a:t>
            </a:r>
            <a:r>
              <a:rPr lang="fr-BE" sz="5500" b="1">
                <a:solidFill>
                  <a:srgbClr val="000000"/>
                </a:solidFill>
                <a:latin typeface="Sitka Text"/>
                <a:ea typeface="Codec Pro Bold"/>
                <a:cs typeface="Codec Pro Bold"/>
              </a:rPr>
              <a:t> sa part</a:t>
            </a:r>
          </a:p>
        </p:txBody>
      </p:sp>
      <p:sp>
        <p:nvSpPr>
          <p:cNvPr id="11" name="Freeform 6">
            <a:extLst>
              <a:ext uri="{FF2B5EF4-FFF2-40B4-BE49-F238E27FC236}">
                <a16:creationId xmlns:a16="http://schemas.microsoft.com/office/drawing/2014/main" id="{AA352A05-C43F-0A1F-B8AD-94DF7C1247FF}"/>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6" name="TextBox 45">
            <a:extLst>
              <a:ext uri="{FF2B5EF4-FFF2-40B4-BE49-F238E27FC236}">
                <a16:creationId xmlns:a16="http://schemas.microsoft.com/office/drawing/2014/main" id="{C655931E-2F3F-8D36-B980-047F6EDCBB75}"/>
              </a:ext>
            </a:extLst>
          </p:cNvPr>
          <p:cNvSpPr txBox="1"/>
          <p:nvPr/>
        </p:nvSpPr>
        <p:spPr>
          <a:xfrm>
            <a:off x="2930730" y="2877019"/>
            <a:ext cx="13787020" cy="6463308"/>
          </a:xfrm>
          <a:prstGeom prst="rect">
            <a:avLst/>
          </a:prstGeom>
          <a:noFill/>
        </p:spPr>
        <p:txBody>
          <a:bodyPr wrap="square" lIns="91440" tIns="45720" rIns="91440" bIns="45720" rtlCol="0" anchor="t">
            <a:spAutoFit/>
          </a:bodyPr>
          <a:lstStyle/>
          <a:p>
            <a:pPr marL="571500" indent="-571500" fontAlgn="base">
              <a:buFont typeface="Arial"/>
              <a:buChar char="•"/>
            </a:pPr>
            <a:r>
              <a:rPr lang="fr-BE" sz="3600">
                <a:latin typeface="Aptos"/>
              </a:rPr>
              <a:t>Instauration d’un </a:t>
            </a:r>
            <a:r>
              <a:rPr lang="fr-BE" sz="3600" b="1">
                <a:latin typeface="Aptos"/>
              </a:rPr>
              <a:t>minerval progressif et plus équitable</a:t>
            </a:r>
            <a:endParaRPr lang="fr-BE" sz="3600" b="1">
              <a:latin typeface="Aptos"/>
              <a:ea typeface="Calibri"/>
              <a:cs typeface="Calibri"/>
            </a:endParaRPr>
          </a:p>
          <a:p>
            <a:pPr marL="1028700" lvl="1" indent="-571500" fontAlgn="base">
              <a:buFont typeface="Courier New" panose="05000000000000000000" pitchFamily="2" charset="2"/>
              <a:buChar char="o"/>
            </a:pPr>
            <a:r>
              <a:rPr lang="fr-BE" sz="3600" b="1">
                <a:latin typeface="Aptos"/>
              </a:rPr>
              <a:t>Rattrapage de la non-indexation</a:t>
            </a:r>
            <a:r>
              <a:rPr lang="fr-BE" sz="3600">
                <a:latin typeface="Aptos"/>
              </a:rPr>
              <a:t> du minerval en vigueur depuis 2011 (minerval à 1194 euros)</a:t>
            </a:r>
            <a:endParaRPr lang="fr-BE" sz="3600">
              <a:latin typeface="Aptos"/>
              <a:ea typeface="Calibri"/>
              <a:cs typeface="Calibri"/>
            </a:endParaRPr>
          </a:p>
          <a:p>
            <a:pPr marL="1028700" lvl="1" indent="-571500" fontAlgn="base">
              <a:buFont typeface="Courier New" panose="05000000000000000000" pitchFamily="2" charset="2"/>
              <a:buChar char="o"/>
            </a:pPr>
            <a:r>
              <a:rPr lang="fr-BE" sz="3600">
                <a:latin typeface="Aptos"/>
              </a:rPr>
              <a:t>Protection des </a:t>
            </a:r>
            <a:r>
              <a:rPr lang="fr-BE" sz="3600" b="1">
                <a:latin typeface="Aptos"/>
              </a:rPr>
              <a:t>boursiers</a:t>
            </a:r>
            <a:r>
              <a:rPr lang="fr-BE" sz="3600">
                <a:latin typeface="Aptos"/>
              </a:rPr>
              <a:t> (0 euro)</a:t>
            </a:r>
          </a:p>
          <a:p>
            <a:pPr marL="1028700" lvl="1" indent="-571500">
              <a:buFont typeface="Courier New" panose="05000000000000000000" pitchFamily="2" charset="2"/>
              <a:buChar char="o"/>
            </a:pPr>
            <a:r>
              <a:rPr lang="fr-BE" sz="3600">
                <a:latin typeface="Aptos"/>
              </a:rPr>
              <a:t>Elargissement de la catégorie "</a:t>
            </a:r>
            <a:r>
              <a:rPr lang="fr-BE" sz="3600" b="1">
                <a:latin typeface="Aptos"/>
              </a:rPr>
              <a:t>condition modeste</a:t>
            </a:r>
            <a:r>
              <a:rPr lang="fr-BE" sz="3600">
                <a:latin typeface="Aptos"/>
              </a:rPr>
              <a:t>" payant le minerval réduit  (minerval à 374 euros)</a:t>
            </a:r>
            <a:endParaRPr lang="fr-BE" sz="3600">
              <a:latin typeface="Aptos"/>
              <a:ea typeface="Calibri"/>
              <a:cs typeface="Calibri"/>
            </a:endParaRPr>
          </a:p>
          <a:p>
            <a:pPr marL="1028700" lvl="1" indent="-571500">
              <a:buFont typeface="Courier New" panose="05000000000000000000" pitchFamily="2" charset="2"/>
              <a:buChar char="o"/>
            </a:pPr>
            <a:r>
              <a:rPr lang="fr-BE" sz="3600">
                <a:latin typeface="Aptos"/>
                <a:ea typeface="Calibri"/>
                <a:cs typeface="Calibri"/>
              </a:rPr>
              <a:t>Maintien du minerval actuel pour une </a:t>
            </a:r>
            <a:r>
              <a:rPr lang="fr-BE" sz="3600" b="1">
                <a:latin typeface="Aptos"/>
                <a:ea typeface="Calibri"/>
                <a:cs typeface="Calibri"/>
              </a:rPr>
              <a:t>catégorie intermédiaire</a:t>
            </a:r>
            <a:r>
              <a:rPr lang="fr-BE" sz="3600">
                <a:latin typeface="Aptos"/>
                <a:ea typeface="Calibri"/>
                <a:cs typeface="Calibri"/>
              </a:rPr>
              <a:t> (minerval à 835 euros)</a:t>
            </a:r>
          </a:p>
          <a:p>
            <a:pPr fontAlgn="base"/>
            <a:endParaRPr lang="fr-BE" sz="3600">
              <a:latin typeface="Aptos"/>
            </a:endParaRPr>
          </a:p>
          <a:p>
            <a:pPr marL="571500" indent="-571500" fontAlgn="base">
              <a:buFont typeface="Arial" panose="05000000000000000000" pitchFamily="2" charset="2"/>
              <a:buChar char="•"/>
            </a:pPr>
            <a:r>
              <a:rPr lang="fr-BE" sz="3600">
                <a:latin typeface="Aptos"/>
              </a:rPr>
              <a:t>Suppression des Frais Afférents aux Biens et Services (FABS) en Haute Ecole </a:t>
            </a:r>
            <a:endParaRPr lang="fr-BE" sz="3600">
              <a:latin typeface="Aptos"/>
              <a:ea typeface="Calibri"/>
              <a:cs typeface="Calibri"/>
            </a:endParaRPr>
          </a:p>
          <a:p>
            <a:endParaRPr lang="en-GB">
              <a:ea typeface="Calibri"/>
              <a:cs typeface="Calibri"/>
            </a:endParaRPr>
          </a:p>
        </p:txBody>
      </p:sp>
      <p:pic>
        <p:nvPicPr>
          <p:cNvPr id="6" name="Graphic 5" descr="Graduation cap with solid fill">
            <a:extLst>
              <a:ext uri="{FF2B5EF4-FFF2-40B4-BE49-F238E27FC236}">
                <a16:creationId xmlns:a16="http://schemas.microsoft.com/office/drawing/2014/main" id="{E1842EE4-C360-6F60-38C4-6E10784EAE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829" y="2574430"/>
            <a:ext cx="914400" cy="914400"/>
          </a:xfrm>
          <a:prstGeom prst="rect">
            <a:avLst/>
          </a:prstGeom>
        </p:spPr>
      </p:pic>
      <p:sp>
        <p:nvSpPr>
          <p:cNvPr id="2" name="TextBox 1">
            <a:extLst>
              <a:ext uri="{FF2B5EF4-FFF2-40B4-BE49-F238E27FC236}">
                <a16:creationId xmlns:a16="http://schemas.microsoft.com/office/drawing/2014/main" id="{E21BD30E-363D-F76C-BEE7-3187ECE36202}"/>
              </a:ext>
            </a:extLst>
          </p:cNvPr>
          <p:cNvSpPr txBox="1"/>
          <p:nvPr/>
        </p:nvSpPr>
        <p:spPr>
          <a:xfrm>
            <a:off x="7729353" y="1450319"/>
            <a:ext cx="9348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ea typeface="Calibri"/>
                <a:cs typeface="Calibri"/>
              </a:rPr>
              <a:t>2026</a:t>
            </a:r>
            <a:r>
              <a:rPr lang="en-US" sz="3600">
                <a:latin typeface="Aptos Bold"/>
                <a:ea typeface="Calibri"/>
                <a:cs typeface="Calibri"/>
              </a:rPr>
              <a:t> : 10,8 millions </a:t>
            </a:r>
            <a:r>
              <a:rPr lang="en-US" sz="3600" err="1">
                <a:latin typeface="Aptos Bold"/>
                <a:ea typeface="Calibri"/>
                <a:cs typeface="Calibri"/>
              </a:rPr>
              <a:t>d'euros</a:t>
            </a:r>
            <a:r>
              <a:rPr lang="en-US" sz="3600">
                <a:latin typeface="Aptos Bold"/>
                <a:ea typeface="Calibri"/>
                <a:cs typeface="Calibri"/>
              </a:rPr>
              <a:t> </a:t>
            </a:r>
            <a:r>
              <a:rPr lang="en-US" sz="3600" err="1">
                <a:latin typeface="Aptos Bold"/>
                <a:ea typeface="Calibri"/>
                <a:cs typeface="Calibri"/>
              </a:rPr>
              <a:t>d'économies</a:t>
            </a:r>
            <a:r>
              <a:rPr lang="en-US" sz="3600">
                <a:latin typeface="Aptos Bold"/>
                <a:ea typeface="Calibri"/>
                <a:cs typeface="Calibri"/>
              </a:rPr>
              <a:t> </a:t>
            </a:r>
          </a:p>
        </p:txBody>
      </p:sp>
    </p:spTree>
    <p:extLst>
      <p:ext uri="{BB962C8B-B14F-4D97-AF65-F5344CB8AC3E}">
        <p14:creationId xmlns:p14="http://schemas.microsoft.com/office/powerpoint/2010/main" val="196180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AE74-5EED-7A19-302E-B0FB8E0D5542}"/>
            </a:ext>
          </a:extLst>
        </p:cNvPr>
        <p:cNvGrpSpPr/>
        <p:nvPr/>
      </p:nvGrpSpPr>
      <p:grpSpPr>
        <a:xfrm>
          <a:off x="0" y="0"/>
          <a:ext cx="0" cy="0"/>
          <a:chOff x="0" y="0"/>
          <a:chExt cx="0" cy="0"/>
        </a:xfrm>
      </p:grpSpPr>
      <p:sp>
        <p:nvSpPr>
          <p:cNvPr id="10" name="Rounded Rectangle 7">
            <a:extLst>
              <a:ext uri="{FF2B5EF4-FFF2-40B4-BE49-F238E27FC236}">
                <a16:creationId xmlns:a16="http://schemas.microsoft.com/office/drawing/2014/main" id="{242B7A90-BD59-9121-BE26-E3778F6C0E85}"/>
              </a:ext>
            </a:extLst>
          </p:cNvPr>
          <p:cNvSpPr/>
          <p:nvPr/>
        </p:nvSpPr>
        <p:spPr>
          <a:xfrm>
            <a:off x="2575721" y="2055502"/>
            <a:ext cx="14454751" cy="7125391"/>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A1B346F5-6E40-2DE0-4F7B-DA2EC09E58AF}"/>
              </a:ext>
            </a:extLst>
          </p:cNvPr>
          <p:cNvSpPr txBox="1"/>
          <p:nvPr/>
        </p:nvSpPr>
        <p:spPr>
          <a:xfrm>
            <a:off x="1785092" y="538700"/>
            <a:ext cx="15551691" cy="907556"/>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L'Enseignement supérieur fait</a:t>
            </a:r>
            <a:r>
              <a:rPr lang="fr-BE" sz="5500" b="1">
                <a:solidFill>
                  <a:srgbClr val="000000"/>
                </a:solidFill>
                <a:latin typeface="Sitka Text"/>
                <a:ea typeface="Codec Pro Bold"/>
                <a:cs typeface="Codec Pro Bold"/>
              </a:rPr>
              <a:t> sa part</a:t>
            </a:r>
          </a:p>
        </p:txBody>
      </p:sp>
      <p:sp>
        <p:nvSpPr>
          <p:cNvPr id="11" name="Freeform 6">
            <a:extLst>
              <a:ext uri="{FF2B5EF4-FFF2-40B4-BE49-F238E27FC236}">
                <a16:creationId xmlns:a16="http://schemas.microsoft.com/office/drawing/2014/main" id="{D327D651-0CB7-D849-9C9E-08E9A9B482AF}"/>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6" name="TextBox 45">
            <a:extLst>
              <a:ext uri="{FF2B5EF4-FFF2-40B4-BE49-F238E27FC236}">
                <a16:creationId xmlns:a16="http://schemas.microsoft.com/office/drawing/2014/main" id="{F95731C3-7DDC-874D-49C9-9657D75C0F16}"/>
              </a:ext>
            </a:extLst>
          </p:cNvPr>
          <p:cNvSpPr txBox="1"/>
          <p:nvPr/>
        </p:nvSpPr>
        <p:spPr>
          <a:xfrm>
            <a:off x="2650795" y="3220353"/>
            <a:ext cx="14308583" cy="4801314"/>
          </a:xfrm>
          <a:prstGeom prst="rect">
            <a:avLst/>
          </a:prstGeom>
          <a:noFill/>
        </p:spPr>
        <p:txBody>
          <a:bodyPr wrap="square" lIns="91440" tIns="45720" rIns="91440" bIns="45720" rtlCol="0" anchor="t">
            <a:spAutoFit/>
          </a:bodyPr>
          <a:lstStyle/>
          <a:p>
            <a:pPr marL="571500" indent="-571500" fontAlgn="base">
              <a:buFont typeface="Arial"/>
              <a:buChar char="•"/>
            </a:pPr>
            <a:r>
              <a:rPr lang="fr-BE" sz="3600">
                <a:latin typeface="Aptos"/>
              </a:rPr>
              <a:t>Instauration du </a:t>
            </a:r>
            <a:r>
              <a:rPr lang="fr-BE" sz="3600" b="1">
                <a:latin typeface="Aptos"/>
              </a:rPr>
              <a:t>modèle DIES (Droit Individuel aux Etudes Supérieures) </a:t>
            </a:r>
            <a:r>
              <a:rPr lang="fr-BE" sz="3600">
                <a:latin typeface="Aptos"/>
              </a:rPr>
              <a:t>dès septembre 2027</a:t>
            </a:r>
            <a:endParaRPr lang="fr-BE" sz="3600" b="1">
              <a:latin typeface="Aptos"/>
              <a:ea typeface="Calibri"/>
              <a:cs typeface="Calibri"/>
            </a:endParaRPr>
          </a:p>
          <a:p>
            <a:pPr marL="1028700" lvl="1" indent="-571500" fontAlgn="base">
              <a:buFont typeface="Courier New" panose="05000000000000000000" pitchFamily="2" charset="2"/>
              <a:buChar char="o"/>
            </a:pPr>
            <a:endParaRPr lang="fr-BE" sz="3600">
              <a:latin typeface="Aptos"/>
              <a:ea typeface="Calibri"/>
              <a:cs typeface="Calibri"/>
            </a:endParaRPr>
          </a:p>
          <a:p>
            <a:pPr marL="1028700" lvl="1" indent="-571500" fontAlgn="base">
              <a:buFont typeface="Courier New" panose="05000000000000000000" pitchFamily="2" charset="2"/>
              <a:buChar char="o"/>
            </a:pPr>
            <a:r>
              <a:rPr lang="fr-BE" sz="3600">
                <a:latin typeface="Aptos"/>
              </a:rPr>
              <a:t>Favoriser la mobilité européenne des étudiants belges et résidents </a:t>
            </a:r>
            <a:endParaRPr lang="fr-BE" sz="3600">
              <a:latin typeface="Aptos"/>
              <a:ea typeface="Calibri"/>
              <a:cs typeface="Calibri"/>
            </a:endParaRPr>
          </a:p>
          <a:p>
            <a:pPr marL="1028700" lvl="1" indent="-571500">
              <a:buFont typeface="Courier New" panose="05000000000000000000" pitchFamily="2" charset="2"/>
              <a:buChar char="o"/>
            </a:pPr>
            <a:r>
              <a:rPr lang="fr-BE" sz="3600">
                <a:latin typeface="Aptos"/>
              </a:rPr>
              <a:t>Assurer un financement plus équitable des étudiants européens inscrits en FWB</a:t>
            </a:r>
            <a:endParaRPr lang="fr-BE" sz="3600">
              <a:latin typeface="Aptos"/>
              <a:ea typeface="Calibri"/>
              <a:cs typeface="Calibri"/>
            </a:endParaRPr>
          </a:p>
          <a:p>
            <a:pPr marL="1028700" lvl="1" indent="-571500">
              <a:buFont typeface="Courier New" panose="05000000000000000000" pitchFamily="2" charset="2"/>
              <a:buChar char="o"/>
            </a:pPr>
            <a:r>
              <a:rPr lang="fr-BE" sz="3600">
                <a:latin typeface="Aptos"/>
              </a:rPr>
              <a:t>Partage des recettes supplémentaires entre l’effort budgétaire et le refinancement de l’enseignement supérieur</a:t>
            </a:r>
            <a:endParaRPr lang="fr-BE" sz="3600">
              <a:latin typeface="Aptos"/>
              <a:ea typeface="Calibri"/>
              <a:cs typeface="Calibri"/>
            </a:endParaRPr>
          </a:p>
          <a:p>
            <a:endParaRPr lang="en-GB">
              <a:ea typeface="Calibri"/>
              <a:cs typeface="Calibri"/>
            </a:endParaRPr>
          </a:p>
        </p:txBody>
      </p:sp>
      <p:pic>
        <p:nvPicPr>
          <p:cNvPr id="6" name="Graphic 5" descr="Graduation cap with solid fill">
            <a:extLst>
              <a:ext uri="{FF2B5EF4-FFF2-40B4-BE49-F238E27FC236}">
                <a16:creationId xmlns:a16="http://schemas.microsoft.com/office/drawing/2014/main" id="{0DCDDC12-C6E0-8CB2-1EC1-AA9BE84500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829" y="2574430"/>
            <a:ext cx="914400" cy="914400"/>
          </a:xfrm>
          <a:prstGeom prst="rect">
            <a:avLst/>
          </a:prstGeom>
        </p:spPr>
      </p:pic>
    </p:spTree>
    <p:extLst>
      <p:ext uri="{BB962C8B-B14F-4D97-AF65-F5344CB8AC3E}">
        <p14:creationId xmlns:p14="http://schemas.microsoft.com/office/powerpoint/2010/main" val="2140460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0F323-2687-36AF-F9B7-1B62F5A8C250}"/>
            </a:ext>
          </a:extLst>
        </p:cNvPr>
        <p:cNvGrpSpPr/>
        <p:nvPr/>
      </p:nvGrpSpPr>
      <p:grpSpPr>
        <a:xfrm>
          <a:off x="0" y="0"/>
          <a:ext cx="0" cy="0"/>
          <a:chOff x="0" y="0"/>
          <a:chExt cx="0" cy="0"/>
        </a:xfrm>
      </p:grpSpPr>
      <p:sp>
        <p:nvSpPr>
          <p:cNvPr id="10" name="Rounded Rectangle 7">
            <a:extLst>
              <a:ext uri="{FF2B5EF4-FFF2-40B4-BE49-F238E27FC236}">
                <a16:creationId xmlns:a16="http://schemas.microsoft.com/office/drawing/2014/main" id="{0F1F352F-EB40-5C80-7074-8AA5EBFFDFB1}"/>
              </a:ext>
            </a:extLst>
          </p:cNvPr>
          <p:cNvSpPr/>
          <p:nvPr/>
        </p:nvSpPr>
        <p:spPr>
          <a:xfrm>
            <a:off x="2510186" y="2868432"/>
            <a:ext cx="14345149" cy="5954359"/>
          </a:xfrm>
          <a:prstGeom prst="roundRect">
            <a:avLst>
              <a:gd name="adj" fmla="val 622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CF923A05-FD8A-16C2-5CCA-62DCEFB093A7}"/>
              </a:ext>
            </a:extLst>
          </p:cNvPr>
          <p:cNvSpPr txBox="1"/>
          <p:nvPr/>
        </p:nvSpPr>
        <p:spPr>
          <a:xfrm>
            <a:off x="1785092" y="538700"/>
            <a:ext cx="15551691" cy="885948"/>
          </a:xfrm>
          <a:prstGeom prst="rect">
            <a:avLst/>
          </a:prstGeom>
        </p:spPr>
        <p:txBody>
          <a:bodyPr wrap="square" lIns="0" tIns="0" rIns="0" bIns="0" rtlCol="0" anchor="t">
            <a:spAutoFit/>
          </a:bodyPr>
          <a:lstStyle/>
          <a:p>
            <a:pPr algn="ctr">
              <a:lnSpc>
                <a:spcPts val="7517"/>
              </a:lnSpc>
            </a:pPr>
            <a:r>
              <a:rPr lang="fr-BE" sz="5500" b="1">
                <a:solidFill>
                  <a:srgbClr val="000000"/>
                </a:solidFill>
                <a:latin typeface="Sitka Text"/>
                <a:ea typeface="Codec Pro Bold"/>
                <a:cs typeface="Codec Pro Bold"/>
                <a:sym typeface="Codec Pro Bold"/>
              </a:rPr>
              <a:t>Les Bâtiments scolaires font</a:t>
            </a:r>
            <a:r>
              <a:rPr lang="fr-BE" sz="5500" b="1">
                <a:solidFill>
                  <a:srgbClr val="000000"/>
                </a:solidFill>
                <a:latin typeface="Sitka Text"/>
                <a:ea typeface="Codec Pro Bold"/>
                <a:cs typeface="Codec Pro Bold"/>
              </a:rPr>
              <a:t> leur part</a:t>
            </a:r>
          </a:p>
        </p:txBody>
      </p:sp>
      <p:sp>
        <p:nvSpPr>
          <p:cNvPr id="11" name="Freeform 6">
            <a:extLst>
              <a:ext uri="{FF2B5EF4-FFF2-40B4-BE49-F238E27FC236}">
                <a16:creationId xmlns:a16="http://schemas.microsoft.com/office/drawing/2014/main" id="{4281F100-05EC-7A0F-79F3-0ADE922A8302}"/>
              </a:ext>
            </a:extLst>
          </p:cNvPr>
          <p:cNvSpPr/>
          <p:nvPr/>
        </p:nvSpPr>
        <p:spPr>
          <a:xfrm>
            <a:off x="435655" y="372191"/>
            <a:ext cx="1186090" cy="1313017"/>
          </a:xfrm>
          <a:custGeom>
            <a:avLst/>
            <a:gdLst/>
            <a:ahLst/>
            <a:cxnLst/>
            <a:rect l="l" t="t" r="r" b="b"/>
            <a:pathLst>
              <a:path w="1186090" h="1313017">
                <a:moveTo>
                  <a:pt x="0" y="0"/>
                </a:moveTo>
                <a:lnTo>
                  <a:pt x="1186090" y="0"/>
                </a:lnTo>
                <a:lnTo>
                  <a:pt x="1186090" y="1313018"/>
                </a:lnTo>
                <a:lnTo>
                  <a:pt x="0" y="1313018"/>
                </a:lnTo>
                <a:lnTo>
                  <a:pt x="0" y="0"/>
                </a:lnTo>
                <a:close/>
              </a:path>
            </a:pathLst>
          </a:custGeom>
          <a:blipFill>
            <a:blip r:embed="rId3"/>
            <a:stretch>
              <a:fillRect/>
            </a:stretch>
          </a:blipFill>
        </p:spPr>
        <p:txBody>
          <a:bodyPr/>
          <a:lstStyle/>
          <a:p>
            <a:endParaRPr lang="fr-BE"/>
          </a:p>
        </p:txBody>
      </p:sp>
      <p:sp>
        <p:nvSpPr>
          <p:cNvPr id="46" name="TextBox 45">
            <a:extLst>
              <a:ext uri="{FF2B5EF4-FFF2-40B4-BE49-F238E27FC236}">
                <a16:creationId xmlns:a16="http://schemas.microsoft.com/office/drawing/2014/main" id="{B86DBB75-3428-922B-4304-96D26CE04E01}"/>
              </a:ext>
            </a:extLst>
          </p:cNvPr>
          <p:cNvSpPr txBox="1"/>
          <p:nvPr/>
        </p:nvSpPr>
        <p:spPr>
          <a:xfrm>
            <a:off x="2224885" y="3332734"/>
            <a:ext cx="14308583" cy="5786199"/>
          </a:xfrm>
          <a:prstGeom prst="rect">
            <a:avLst/>
          </a:prstGeom>
          <a:noFill/>
        </p:spPr>
        <p:txBody>
          <a:bodyPr wrap="square" lIns="91440" tIns="45720" rIns="91440" bIns="45720" rtlCol="0" anchor="t">
            <a:spAutoFit/>
          </a:bodyPr>
          <a:lstStyle/>
          <a:p>
            <a:pPr lvl="1" algn="just">
              <a:buFont typeface="Arial" panose="05000000000000000000" pitchFamily="2" charset="2"/>
              <a:buChar char="•"/>
            </a:pPr>
            <a:r>
              <a:rPr lang="fr-BE" sz="3200">
                <a:latin typeface="Aptos"/>
                <a:ea typeface="+mn-lt"/>
                <a:cs typeface="+mn-lt"/>
              </a:rPr>
              <a:t> Une partie des subventions pour la rénovation des bâtiments scolaires est convertie en </a:t>
            </a:r>
            <a:r>
              <a:rPr lang="fr-BE" sz="3200" b="1">
                <a:latin typeface="Aptos"/>
                <a:ea typeface="+mn-lt"/>
                <a:cs typeface="+mn-lt"/>
              </a:rPr>
              <a:t>investissements dans les économies d’énergie</a:t>
            </a:r>
            <a:r>
              <a:rPr lang="fr-BE" sz="3200">
                <a:latin typeface="Aptos"/>
                <a:ea typeface="+mn-lt"/>
                <a:cs typeface="+mn-lt"/>
              </a:rPr>
              <a:t>.</a:t>
            </a:r>
          </a:p>
          <a:p>
            <a:pPr lvl="2" algn="just">
              <a:buFont typeface="Courier New" panose="05000000000000000000" pitchFamily="2" charset="2"/>
              <a:buChar char="o"/>
            </a:pPr>
            <a:r>
              <a:rPr lang="fr-BE" sz="3200">
                <a:latin typeface="Aptos"/>
                <a:ea typeface="+mn-lt"/>
                <a:cs typeface="+mn-lt"/>
              </a:rPr>
              <a:t> Les écoles conserveront la moitié des économies d’énergie réalisées et  rembourseront l’autre moitié. </a:t>
            </a:r>
          </a:p>
          <a:p>
            <a:pPr lvl="1" algn="just"/>
            <a:endParaRPr lang="fr-BE" sz="3200">
              <a:latin typeface="Aptos"/>
              <a:ea typeface="+mn-lt"/>
              <a:cs typeface="+mn-lt"/>
            </a:endParaRPr>
          </a:p>
          <a:p>
            <a:pPr lvl="1" algn="just">
              <a:buFont typeface="Arial" panose="05000000000000000000" pitchFamily="2" charset="2"/>
              <a:buChar char="•"/>
            </a:pPr>
            <a:r>
              <a:rPr lang="fr-BE" sz="3200">
                <a:latin typeface="Aptos"/>
                <a:ea typeface="+mn-lt"/>
                <a:cs typeface="+mn-lt"/>
              </a:rPr>
              <a:t> La Fédération Wallonie-Bruxelles prendra désormais à sa charge les </a:t>
            </a:r>
            <a:r>
              <a:rPr lang="fr-BE" sz="3200" b="1">
                <a:latin typeface="Aptos"/>
                <a:ea typeface="+mn-lt"/>
                <a:cs typeface="+mn-lt"/>
              </a:rPr>
              <a:t>intérêts des emprunts</a:t>
            </a:r>
            <a:r>
              <a:rPr lang="fr-BE" sz="3200">
                <a:latin typeface="Aptos"/>
                <a:ea typeface="+mn-lt"/>
                <a:cs typeface="+mn-lt"/>
              </a:rPr>
              <a:t> faits par les écoles qu’elle garantit, à concurrence de 1.25%. </a:t>
            </a:r>
          </a:p>
          <a:p>
            <a:pPr lvl="1" algn="just">
              <a:buFont typeface="Arial" panose="05000000000000000000" pitchFamily="2" charset="2"/>
              <a:buChar char="•"/>
            </a:pPr>
            <a:endParaRPr lang="fr-BE" sz="3200">
              <a:latin typeface="Aptos"/>
              <a:ea typeface="+mn-lt"/>
              <a:cs typeface="+mn-lt"/>
            </a:endParaRPr>
          </a:p>
          <a:p>
            <a:pPr lvl="1" algn="just">
              <a:buFont typeface="Arial" panose="05000000000000000000" pitchFamily="2" charset="2"/>
              <a:buChar char="•"/>
            </a:pPr>
            <a:r>
              <a:rPr lang="fr-BE" sz="3200">
                <a:latin typeface="Aptos"/>
                <a:ea typeface="+mn-lt"/>
                <a:cs typeface="+mn-lt"/>
              </a:rPr>
              <a:t> Les dotations aux fonds des bâtiments scolaires ne seront </a:t>
            </a:r>
            <a:r>
              <a:rPr lang="fr-BE" sz="3200" b="1">
                <a:latin typeface="Aptos"/>
                <a:ea typeface="+mn-lt"/>
                <a:cs typeface="+mn-lt"/>
              </a:rPr>
              <a:t>pas indexées</a:t>
            </a:r>
            <a:r>
              <a:rPr lang="fr-BE" sz="3200">
                <a:latin typeface="Aptos"/>
                <a:ea typeface="+mn-lt"/>
                <a:cs typeface="+mn-lt"/>
              </a:rPr>
              <a:t> en 2026</a:t>
            </a:r>
          </a:p>
          <a:p>
            <a:pPr marL="1485900" lvl="2" indent="-571500" algn="just">
              <a:buFont typeface="Courier New" panose="05000000000000000000" pitchFamily="2" charset="2"/>
              <a:buChar char="o"/>
            </a:pPr>
            <a:endParaRPr lang="fr-BE" sz="3200">
              <a:latin typeface="Aptos"/>
              <a:ea typeface="Calibri"/>
              <a:cs typeface="Calibri"/>
            </a:endParaRPr>
          </a:p>
          <a:p>
            <a:endParaRPr lang="en-GB">
              <a:ea typeface="Calibri"/>
              <a:cs typeface="Calibri"/>
            </a:endParaRPr>
          </a:p>
        </p:txBody>
      </p:sp>
      <p:pic>
        <p:nvPicPr>
          <p:cNvPr id="6" name="Graphic 5" descr="Graduation cap with solid fill">
            <a:extLst>
              <a:ext uri="{FF2B5EF4-FFF2-40B4-BE49-F238E27FC236}">
                <a16:creationId xmlns:a16="http://schemas.microsoft.com/office/drawing/2014/main" id="{2DC9ED6C-0DE8-DF1F-BCC3-8AA01E5E16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829" y="2574430"/>
            <a:ext cx="914400" cy="914400"/>
          </a:xfrm>
          <a:prstGeom prst="rect">
            <a:avLst/>
          </a:prstGeom>
        </p:spPr>
      </p:pic>
      <p:sp>
        <p:nvSpPr>
          <p:cNvPr id="2" name="TextBox 1">
            <a:extLst>
              <a:ext uri="{FF2B5EF4-FFF2-40B4-BE49-F238E27FC236}">
                <a16:creationId xmlns:a16="http://schemas.microsoft.com/office/drawing/2014/main" id="{2E9373A2-4A8A-4856-443D-F019F9822DED}"/>
              </a:ext>
            </a:extLst>
          </p:cNvPr>
          <p:cNvSpPr txBox="1"/>
          <p:nvPr/>
        </p:nvSpPr>
        <p:spPr>
          <a:xfrm>
            <a:off x="8481391" y="1416326"/>
            <a:ext cx="914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Aptos Bold"/>
              </a:rPr>
              <a:t>2026</a:t>
            </a:r>
            <a:r>
              <a:rPr lang="en-US" sz="3600">
                <a:latin typeface="Aptos Bold"/>
              </a:rPr>
              <a:t> : 0,8 million d'euros d'économies</a:t>
            </a:r>
            <a:endParaRPr lang="en-US"/>
          </a:p>
        </p:txBody>
      </p:sp>
    </p:spTree>
    <p:extLst>
      <p:ext uri="{BB962C8B-B14F-4D97-AF65-F5344CB8AC3E}">
        <p14:creationId xmlns:p14="http://schemas.microsoft.com/office/powerpoint/2010/main" val="1481215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8b8670e-a326-4e45-9fd6-c8d40dfb64c4">
      <Terms xmlns="http://schemas.microsoft.com/office/infopath/2007/PartnerControls"/>
    </lcf76f155ced4ddcb4097134ff3c332f>
    <TaxCatchAll xmlns="7202fbac-7291-4c21-964b-f11d022b356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B65B378742A14EAA3608DB3C70DEEF" ma:contentTypeVersion="11" ma:contentTypeDescription="Create a new document." ma:contentTypeScope="" ma:versionID="11c338b18e056f91329c714a89f48081">
  <xsd:schema xmlns:xsd="http://www.w3.org/2001/XMLSchema" xmlns:xs="http://www.w3.org/2001/XMLSchema" xmlns:p="http://schemas.microsoft.com/office/2006/metadata/properties" xmlns:ns2="58b8670e-a326-4e45-9fd6-c8d40dfb64c4" xmlns:ns3="7202fbac-7291-4c21-964b-f11d022b3566" targetNamespace="http://schemas.microsoft.com/office/2006/metadata/properties" ma:root="true" ma:fieldsID="5a26203f886a4b3dfc5331994d0be57b" ns2:_="" ns3:_="">
    <xsd:import namespace="58b8670e-a326-4e45-9fd6-c8d40dfb64c4"/>
    <xsd:import namespace="7202fbac-7291-4c21-964b-f11d022b35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8670e-a326-4e45-9fd6-c8d40dfb6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5d027f-b926-4fb0-aca0-d1f4a2c801a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02fbac-7291-4c21-964b-f11d022b35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8634c3d-e850-415e-9e28-0c7e994e48f7}" ma:internalName="TaxCatchAll" ma:showField="CatchAllData" ma:web="7202fbac-7291-4c21-964b-f11d022b35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64463-6138-46AE-99A0-75E58DA7C379}">
  <ds:schemaRefs>
    <ds:schemaRef ds:uri="58b8670e-a326-4e45-9fd6-c8d40dfb64c4"/>
    <ds:schemaRef ds:uri="7202fbac-7291-4c21-964b-f11d022b35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43A454-D7A6-411E-A207-E9C0A934D65F}">
  <ds:schemaRefs>
    <ds:schemaRef ds:uri="http://schemas.microsoft.com/sharepoint/v3/contenttype/forms"/>
  </ds:schemaRefs>
</ds:datastoreItem>
</file>

<file path=customXml/itemProps3.xml><?xml version="1.0" encoding="utf-8"?>
<ds:datastoreItem xmlns:ds="http://schemas.openxmlformats.org/officeDocument/2006/customXml" ds:itemID="{870BB076-2EB1-4168-BFC9-0B27879E526D}">
  <ds:schemaRefs>
    <ds:schemaRef ds:uri="58b8670e-a326-4e45-9fd6-c8d40dfb64c4"/>
    <ds:schemaRef ds:uri="7202fbac-7291-4c21-964b-f11d022b35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26</Slides>
  <Notes>24</Notes>
  <HiddenSlides>0</HiddenSlide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CAB</dc:title>
  <dc:creator>ERNAELSTEEN Christophe</dc:creator>
  <cp:revision>4</cp:revision>
  <cp:lastPrinted>2024-10-10T18:16:46Z</cp:lastPrinted>
  <dcterms:created xsi:type="dcterms:W3CDTF">2006-08-16T00:00:00Z</dcterms:created>
  <dcterms:modified xsi:type="dcterms:W3CDTF">2025-10-10T09:56:47Z</dcterms:modified>
  <dc:identifier>DAGSacZhQ_M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0x01010076B65B378742A14EAA3608DB3C70DEEF</vt:lpwstr>
  </property>
  <property fmtid="{D5CDD505-2E9C-101B-9397-08002B2CF9AE}" pid="3" name="MediaServiceImageTags">
    <vt:lpwstr/>
  </property>
</Properties>
</file>